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712" r:id="rId2"/>
  </p:sldMasterIdLst>
  <p:notesMasterIdLst>
    <p:notesMasterId r:id="rId34"/>
  </p:notesMasterIdLst>
  <p:handoutMasterIdLst>
    <p:handoutMasterId r:id="rId35"/>
  </p:handoutMasterIdLst>
  <p:sldIdLst>
    <p:sldId id="440" r:id="rId3"/>
    <p:sldId id="2595" r:id="rId4"/>
    <p:sldId id="447" r:id="rId5"/>
    <p:sldId id="274" r:id="rId6"/>
    <p:sldId id="877" r:id="rId7"/>
    <p:sldId id="875" r:id="rId8"/>
    <p:sldId id="871" r:id="rId9"/>
    <p:sldId id="872" r:id="rId10"/>
    <p:sldId id="873" r:id="rId11"/>
    <p:sldId id="282" r:id="rId12"/>
    <p:sldId id="286" r:id="rId13"/>
    <p:sldId id="560" r:id="rId14"/>
    <p:sldId id="698" r:id="rId15"/>
    <p:sldId id="661" r:id="rId16"/>
    <p:sldId id="2594" r:id="rId17"/>
    <p:sldId id="2596" r:id="rId18"/>
    <p:sldId id="442" r:id="rId19"/>
    <p:sldId id="2597" r:id="rId20"/>
    <p:sldId id="450" r:id="rId21"/>
    <p:sldId id="256" r:id="rId22"/>
    <p:sldId id="257" r:id="rId23"/>
    <p:sldId id="258" r:id="rId24"/>
    <p:sldId id="446" r:id="rId25"/>
    <p:sldId id="443" r:id="rId26"/>
    <p:sldId id="444" r:id="rId27"/>
    <p:sldId id="448" r:id="rId28"/>
    <p:sldId id="453" r:id="rId29"/>
    <p:sldId id="454" r:id="rId30"/>
    <p:sldId id="452" r:id="rId31"/>
    <p:sldId id="2598" r:id="rId32"/>
    <p:sldId id="2599" r:id="rId33"/>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F4D92"/>
    <a:srgbClr val="FFCC99"/>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p:restoredTop sz="86061" autoAdjust="0"/>
  </p:normalViewPr>
  <p:slideViewPr>
    <p:cSldViewPr snapToGrid="0">
      <p:cViewPr varScale="1">
        <p:scale>
          <a:sx n="93" d="100"/>
          <a:sy n="93" d="100"/>
        </p:scale>
        <p:origin x="1008" y="20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tt, Roland" userId="a23b1692-7674-4dc8-8401-6e14c3b067c0" providerId="ADAL" clId="{2571A40A-CD46-4E32-9468-E6C9723D00F0}"/>
    <pc:docChg chg="modSld">
      <pc:chgData name="Schott, Roland" userId="a23b1692-7674-4dc8-8401-6e14c3b067c0" providerId="ADAL" clId="{2571A40A-CD46-4E32-9468-E6C9723D00F0}" dt="2022-11-10T20:23:44.282" v="58" actId="20577"/>
      <pc:docMkLst>
        <pc:docMk/>
      </pc:docMkLst>
      <pc:sldChg chg="modSp mod">
        <pc:chgData name="Schott, Roland" userId="a23b1692-7674-4dc8-8401-6e14c3b067c0" providerId="ADAL" clId="{2571A40A-CD46-4E32-9468-E6C9723D00F0}" dt="2022-11-10T20:22:53.876" v="21" actId="20577"/>
        <pc:sldMkLst>
          <pc:docMk/>
          <pc:sldMk cId="1481027026" sldId="440"/>
        </pc:sldMkLst>
        <pc:spChg chg="mod">
          <ac:chgData name="Schott, Roland" userId="a23b1692-7674-4dc8-8401-6e14c3b067c0" providerId="ADAL" clId="{2571A40A-CD46-4E32-9468-E6C9723D00F0}" dt="2022-11-10T20:22:53.876" v="21" actId="20577"/>
          <ac:spMkLst>
            <pc:docMk/>
            <pc:sldMk cId="1481027026" sldId="440"/>
            <ac:spMk id="2" creationId="{00000000-0000-0000-0000-000000000000}"/>
          </ac:spMkLst>
        </pc:spChg>
      </pc:sldChg>
      <pc:sldChg chg="modSp mod">
        <pc:chgData name="Schott, Roland" userId="a23b1692-7674-4dc8-8401-6e14c3b067c0" providerId="ADAL" clId="{2571A40A-CD46-4E32-9468-E6C9723D00F0}" dt="2022-11-10T20:18:07.395" v="0" actId="20577"/>
        <pc:sldMkLst>
          <pc:docMk/>
          <pc:sldMk cId="2748946356" sldId="636"/>
        </pc:sldMkLst>
        <pc:spChg chg="mod">
          <ac:chgData name="Schott, Roland" userId="a23b1692-7674-4dc8-8401-6e14c3b067c0" providerId="ADAL" clId="{2571A40A-CD46-4E32-9468-E6C9723D00F0}" dt="2022-11-10T20:18:07.395" v="0" actId="20577"/>
          <ac:spMkLst>
            <pc:docMk/>
            <pc:sldMk cId="2748946356" sldId="636"/>
            <ac:spMk id="40" creationId="{E5123755-5E5C-2641-B4CD-10FB49D40923}"/>
          </ac:spMkLst>
        </pc:spChg>
      </pc:sldChg>
      <pc:sldChg chg="modSp mod">
        <pc:chgData name="Schott, Roland" userId="a23b1692-7674-4dc8-8401-6e14c3b067c0" providerId="ADAL" clId="{2571A40A-CD46-4E32-9468-E6C9723D00F0}" dt="2022-11-10T20:23:44.282" v="58" actId="20577"/>
        <pc:sldMkLst>
          <pc:docMk/>
          <pc:sldMk cId="4059309948" sldId="655"/>
        </pc:sldMkLst>
        <pc:spChg chg="mod">
          <ac:chgData name="Schott, Roland" userId="a23b1692-7674-4dc8-8401-6e14c3b067c0" providerId="ADAL" clId="{2571A40A-CD46-4E32-9468-E6C9723D00F0}" dt="2022-11-10T20:23:44.282" v="58" actId="20577"/>
          <ac:spMkLst>
            <pc:docMk/>
            <pc:sldMk cId="4059309948" sldId="655"/>
            <ac:spMk id="13" creationId="{0A8CA261-442D-B14B-BD01-15ED193AF2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datatracker.ietf.org</a:t>
            </a:r>
            <a:r>
              <a:rPr lang="en-US" dirty="0"/>
              <a:t>/doc/draft-</a:t>
            </a:r>
            <a:r>
              <a:rPr lang="en-US" dirty="0" err="1"/>
              <a:t>ietf</a:t>
            </a:r>
            <a:r>
              <a:rPr lang="en-US" dirty="0"/>
              <a:t>-alto-new-transport/</a:t>
            </a:r>
          </a:p>
          <a:p>
            <a:r>
              <a:rPr lang="en-US" dirty="0"/>
              <a:t>https://</a:t>
            </a:r>
            <a:r>
              <a:rPr lang="en-US" dirty="0" err="1"/>
              <a:t>datatracker.ietf.org</a:t>
            </a:r>
            <a:r>
              <a:rPr lang="en-US" dirty="0"/>
              <a:t>/doc/draft-</a:t>
            </a:r>
            <a:r>
              <a:rPr lang="en-US" dirty="0" err="1"/>
              <a:t>schott</a:t>
            </a:r>
            <a:r>
              <a:rPr lang="en-US" dirty="0"/>
              <a:t>-alto-new-transport-push/</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331569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6487906-38C7-2948-8EF2-63BA3985CDFF}"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421590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7bc9cc7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7bc9cc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multi-domain networking abstraction is used to solve application-layer optimizations across multiple domains.</a:t>
            </a:r>
            <a:endParaRPr/>
          </a:p>
          <a:p>
            <a:pPr marL="0" lvl="0" indent="0" algn="l" rtl="0">
              <a:spcBef>
                <a:spcPts val="0"/>
              </a:spcBef>
              <a:spcAft>
                <a:spcPts val="0"/>
              </a:spcAft>
              <a:buNone/>
            </a:pPr>
            <a:endParaRPr/>
          </a:p>
          <a:p>
            <a:pPr marL="0" lvl="0" indent="0" algn="l" rtl="0">
              <a:spcBef>
                <a:spcPts val="0"/>
              </a:spcBef>
              <a:spcAft>
                <a:spcPts val="0"/>
              </a:spcAft>
              <a:buNone/>
            </a:pPr>
            <a:r>
              <a:rPr lang="en"/>
              <a:t>Typically, previous uses cases ca be modeled as an optimization problem F(x, y) where the F is an objective function based on two types of variables.</a:t>
            </a:r>
            <a:endParaRPr/>
          </a:p>
        </p:txBody>
      </p:sp>
    </p:spTree>
    <p:extLst>
      <p:ext uri="{BB962C8B-B14F-4D97-AF65-F5344CB8AC3E}">
        <p14:creationId xmlns:p14="http://schemas.microsoft.com/office/powerpoint/2010/main" val="73334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1" dirty="0">
              <a:solidFill>
                <a:srgbClr val="FF0000"/>
              </a:solidFill>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C9D5D2F-7159-984F-A386-A1653FA3BBC7}"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58219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d842de171_1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5d842de171_1_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Our idea: on-demand, partianl-instantiation</a:t>
            </a:r>
            <a:endParaRPr/>
          </a:p>
        </p:txBody>
      </p:sp>
      <p:sp>
        <p:nvSpPr>
          <p:cNvPr id="353" name="Google Shape;353;g5d842de171_1_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0" fontAlgn="base" latinLnBrk="0" hangingPunct="0">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Arial" charset="0"/>
                <a:ea typeface="ＭＳ Ｐゴシック" charset="0"/>
              </a:rPr>
              <a:pPr marL="0" marR="0" lvl="0" indent="0" algn="r" defTabSz="914400" rtl="0" eaLnBrk="0" fontAlgn="base" latinLnBrk="0" hangingPunct="0">
                <a:lnSpc>
                  <a:spcPct val="100000"/>
                </a:lnSpc>
                <a:spcBef>
                  <a:spcPts val="0"/>
                </a:spcBef>
                <a:spcAft>
                  <a:spcPts val="0"/>
                </a:spcAft>
                <a:buClrTx/>
                <a:buSzTx/>
                <a:buFontTx/>
                <a:buNone/>
                <a:tabLst/>
                <a:defRPr/>
              </a:pPr>
              <a:t>10</a:t>
            </a:fld>
            <a:endParaRPr kumimoji="0" sz="12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354" name="Google Shape;354;g5d842de171_1_29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Arial" charset="0"/>
              <a:ea typeface="ＭＳ Ｐゴシック" charset="-128"/>
            </a:endParaRPr>
          </a:p>
        </p:txBody>
      </p:sp>
    </p:spTree>
    <p:extLst>
      <p:ext uri="{BB962C8B-B14F-4D97-AF65-F5344CB8AC3E}">
        <p14:creationId xmlns:p14="http://schemas.microsoft.com/office/powerpoint/2010/main" val="411113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d842de171_6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d842de171_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54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16</a:t>
            </a:fld>
            <a:endParaRPr lang="en-US"/>
          </a:p>
        </p:txBody>
      </p:sp>
    </p:spTree>
    <p:extLst>
      <p:ext uri="{BB962C8B-B14F-4D97-AF65-F5344CB8AC3E}">
        <p14:creationId xmlns:p14="http://schemas.microsoft.com/office/powerpoint/2010/main" val="101699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1" dirty="0">
              <a:solidFill>
                <a:srgbClr val="FF0000"/>
              </a:solidFill>
            </a:endParaRPr>
          </a:p>
        </p:txBody>
      </p:sp>
      <p:sp>
        <p:nvSpPr>
          <p:cNvPr id="4" name="Slide Number Placeholder 3"/>
          <p:cNvSpPr>
            <a:spLocks noGrp="1"/>
          </p:cNvSpPr>
          <p:nvPr>
            <p:ph type="sldNum" sz="quarter" idx="5"/>
          </p:nvPr>
        </p:nvSpPr>
        <p:spPr/>
        <p:txBody>
          <a:bodyPr/>
          <a:lstStyle/>
          <a:p>
            <a:fld id="{CC9D5D2F-7159-984F-A386-A1653FA3BBC7}" type="slidenum">
              <a:rPr lang="en-US" smtClean="0"/>
              <a:t>21</a:t>
            </a:fld>
            <a:endParaRPr lang="en-US"/>
          </a:p>
        </p:txBody>
      </p:sp>
    </p:spTree>
    <p:extLst>
      <p:ext uri="{BB962C8B-B14F-4D97-AF65-F5344CB8AC3E}">
        <p14:creationId xmlns:p14="http://schemas.microsoft.com/office/powerpoint/2010/main" val="3230333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solidFill>
                  <a:srgbClr val="FF0000"/>
                </a:solidFill>
              </a:rPr>
              <a:t>Q: If client can be exposed to BGP, make clear the additional benefits.</a:t>
            </a:r>
          </a:p>
          <a:p>
            <a:pPr marL="171450" indent="-171450">
              <a:buFontTx/>
              <a:buChar char="-"/>
            </a:pPr>
            <a:r>
              <a:rPr lang="en-US" b="1" dirty="0">
                <a:solidFill>
                  <a:srgbClr val="FF0000"/>
                </a:solidFill>
              </a:rPr>
              <a:t>Invite Ingmar</a:t>
            </a:r>
          </a:p>
        </p:txBody>
      </p:sp>
      <p:sp>
        <p:nvSpPr>
          <p:cNvPr id="4" name="Slide Number Placeholder 3"/>
          <p:cNvSpPr>
            <a:spLocks noGrp="1"/>
          </p:cNvSpPr>
          <p:nvPr>
            <p:ph type="sldNum" sz="quarter" idx="5"/>
          </p:nvPr>
        </p:nvSpPr>
        <p:spPr/>
        <p:txBody>
          <a:bodyPr/>
          <a:lstStyle/>
          <a:p>
            <a:fld id="{CC9D5D2F-7159-984F-A386-A1653FA3BBC7}" type="slidenum">
              <a:rPr lang="en-US" smtClean="0"/>
              <a:t>31</a:t>
            </a:fld>
            <a:endParaRPr lang="en-US"/>
          </a:p>
        </p:txBody>
      </p:sp>
    </p:spTree>
    <p:extLst>
      <p:ext uri="{BB962C8B-B14F-4D97-AF65-F5344CB8AC3E}">
        <p14:creationId xmlns:p14="http://schemas.microsoft.com/office/powerpoint/2010/main" val="405096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19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p>
        </p:txBody>
      </p:sp>
    </p:spTree>
    <p:extLst>
      <p:ext uri="{BB962C8B-B14F-4D97-AF65-F5344CB8AC3E}">
        <p14:creationId xmlns:p14="http://schemas.microsoft.com/office/powerpoint/2010/main" val="3775281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238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Tree>
    <p:extLst>
      <p:ext uri="{BB962C8B-B14F-4D97-AF65-F5344CB8AC3E}">
        <p14:creationId xmlns:p14="http://schemas.microsoft.com/office/powerpoint/2010/main" val="2958955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9"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2"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983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852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328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742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59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3321197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3372387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2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9"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20"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548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7674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52832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416301"/>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5" name="TextBox 4"/>
          <p:cNvSpPr txBox="1"/>
          <p:nvPr userDrawn="1"/>
        </p:nvSpPr>
        <p:spPr>
          <a:xfrm>
            <a:off x="4729445" y="6500303"/>
            <a:ext cx="2032929" cy="253916"/>
          </a:xfrm>
          <a:prstGeom prst="rect">
            <a:avLst/>
          </a:prstGeom>
          <a:noFill/>
        </p:spPr>
        <p:txBody>
          <a:bodyPr wrap="none" rtlCol="0">
            <a:spAutoFit/>
          </a:bodyPr>
          <a:lstStyle/>
          <a:p>
            <a:r>
              <a:rPr lang="en-US" sz="1050" baseline="0" dirty="0">
                <a:latin typeface="Arial" charset="0"/>
                <a:ea typeface="Arial" charset="0"/>
                <a:cs typeface="Arial" charset="0"/>
              </a:rPr>
              <a:t>IETF 116 : ALTO Multi-Domain</a:t>
            </a:r>
          </a:p>
        </p:txBody>
      </p:sp>
      <p:sp>
        <p:nvSpPr>
          <p:cNvPr id="11" name="Slide Number Placeholder 11"/>
          <p:cNvSpPr txBox="1">
            <a:spLocks/>
          </p:cNvSpPr>
          <p:nvPr userDrawn="1"/>
        </p:nvSpPr>
        <p:spPr>
          <a:xfrm>
            <a:off x="9501011" y="6578839"/>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5"/>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568374"/>
            <a:ext cx="12192000" cy="17463"/>
          </a:xfrm>
          <a:prstGeom prst="line">
            <a:avLst/>
          </a:prstGeom>
          <a:noFill/>
          <a:ln w="50800" cmpd="dbl">
            <a:solidFill>
              <a:schemeClr val="tx1"/>
            </a:solidFill>
            <a:round/>
            <a:headEnd/>
            <a:tailEnd/>
          </a:ln>
          <a:extLst>
            <a:ext uri="{909E8E84-426E-40dd-AFC4-6F175D3DCCD1}">
              <a14:hiddenFill xmlns="" xmlns:a14="http://schemas.microsoft.com/office/drawing/2010/main">
                <a:noFill/>
              </a14:hiddenFill>
            </a:ext>
          </a:extLst>
        </p:spPr>
      </p:cxnSp>
      <p:sp>
        <p:nvSpPr>
          <p:cNvPr id="11" name="Slide Number Placeholder 11"/>
          <p:cNvSpPr txBox="1">
            <a:spLocks/>
          </p:cNvSpPr>
          <p:nvPr userDrawn="1"/>
        </p:nvSpPr>
        <p:spPr>
          <a:xfrm>
            <a:off x="9501011" y="6556537"/>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768056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189"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377"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566"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754"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891" indent="-342891"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sz="2800">
          <a:solidFill>
            <a:schemeClr val="tx1"/>
          </a:solidFill>
          <a:latin typeface="+mn-lt"/>
          <a:ea typeface="+mn-ea"/>
        </a:defRPr>
      </a:lvl2pPr>
      <a:lvl3pPr marL="1142971" indent="-228594" algn="l" rtl="0" eaLnBrk="0" fontAlgn="base" hangingPunct="0">
        <a:spcBef>
          <a:spcPct val="20000"/>
        </a:spcBef>
        <a:spcAft>
          <a:spcPct val="0"/>
        </a:spcAft>
        <a:buChar char="•"/>
        <a:defRPr sz="2800">
          <a:solidFill>
            <a:schemeClr val="tx1"/>
          </a:solidFill>
          <a:latin typeface="+mj-lt"/>
          <a:ea typeface="+mn-ea"/>
        </a:defRPr>
      </a:lvl3pPr>
      <a:lvl4pPr marL="1600160" indent="-228594" algn="l" rtl="0" eaLnBrk="0" fontAlgn="base" hangingPunct="0">
        <a:spcBef>
          <a:spcPct val="20000"/>
        </a:spcBef>
        <a:spcAft>
          <a:spcPct val="0"/>
        </a:spcAft>
        <a:buChar char="–"/>
        <a:defRPr sz="2800">
          <a:solidFill>
            <a:schemeClr val="tx1"/>
          </a:solidFill>
          <a:latin typeface="+mj-lt"/>
          <a:ea typeface="+mn-ea"/>
        </a:defRPr>
      </a:lvl4pPr>
      <a:lvl5pPr marL="2057349" indent="-228594" algn="l" rtl="0" eaLnBrk="0" fontAlgn="base" hangingPunct="0">
        <a:spcBef>
          <a:spcPct val="20000"/>
        </a:spcBef>
        <a:spcAft>
          <a:spcPct val="0"/>
        </a:spcAft>
        <a:buChar char="»"/>
        <a:defRPr sz="2800">
          <a:solidFill>
            <a:schemeClr val="tx1"/>
          </a:solidFill>
          <a:latin typeface="+mj-lt"/>
          <a:ea typeface="+mn-ea"/>
        </a:defRPr>
      </a:lvl5pPr>
      <a:lvl6pPr marL="2514537" indent="-228594" algn="l" rtl="0" fontAlgn="base">
        <a:spcBef>
          <a:spcPct val="20000"/>
        </a:spcBef>
        <a:spcAft>
          <a:spcPct val="0"/>
        </a:spcAft>
        <a:buChar char="»"/>
        <a:defRPr>
          <a:solidFill>
            <a:srgbClr val="686868"/>
          </a:solidFill>
          <a:latin typeface="+mj-lt"/>
          <a:ea typeface="+mn-ea"/>
        </a:defRPr>
      </a:lvl6pPr>
      <a:lvl7pPr marL="2971726" indent="-228594" algn="l" rtl="0" fontAlgn="base">
        <a:spcBef>
          <a:spcPct val="20000"/>
        </a:spcBef>
        <a:spcAft>
          <a:spcPct val="0"/>
        </a:spcAft>
        <a:buChar char="»"/>
        <a:defRPr>
          <a:solidFill>
            <a:srgbClr val="686868"/>
          </a:solidFill>
          <a:latin typeface="+mj-lt"/>
          <a:ea typeface="+mn-ea"/>
        </a:defRPr>
      </a:lvl7pPr>
      <a:lvl8pPr marL="3428914" indent="-228594" algn="l" rtl="0" fontAlgn="base">
        <a:spcBef>
          <a:spcPct val="20000"/>
        </a:spcBef>
        <a:spcAft>
          <a:spcPct val="0"/>
        </a:spcAft>
        <a:buChar char="»"/>
        <a:defRPr>
          <a:solidFill>
            <a:srgbClr val="686868"/>
          </a:solidFill>
          <a:latin typeface="+mj-lt"/>
          <a:ea typeface="+mn-ea"/>
        </a:defRPr>
      </a:lvl8pPr>
      <a:lvl9pPr marL="3886103" indent="-228594"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ietf-alto@skiesel.d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sciencedirect.com/science/article/abs/pii/S0167739X18302413" TargetMode="External"/><Relationship Id="rId3" Type="http://schemas.openxmlformats.org/officeDocument/2006/relationships/hyperlink" Target="https://datatracker.ietf.org/doc/draft-lachos-sfc-multi-domain-alto/" TargetMode="External"/><Relationship Id="rId7" Type="http://schemas.openxmlformats.org/officeDocument/2006/relationships/hyperlink" Target="https://ieeexplore.ieee.org/abstract/document/8756056" TargetMode="External"/><Relationship Id="rId2" Type="http://schemas.openxmlformats.org/officeDocument/2006/relationships/hyperlink" Target="https://datatracker.ietf.org/doc/draft-lachos-alto-multi-domain-use-cases/" TargetMode="External"/><Relationship Id="rId1" Type="http://schemas.openxmlformats.org/officeDocument/2006/relationships/slideLayout" Target="../slideLayouts/slideLayout2.xml"/><Relationship Id="rId6" Type="http://schemas.openxmlformats.org/officeDocument/2006/relationships/hyperlink" Target="https://datatracker.ietf.org/doc/draft-xiang-alto-multidomain-analytics/" TargetMode="External"/><Relationship Id="rId5" Type="http://schemas.openxmlformats.org/officeDocument/2006/relationships/hyperlink" Target="https://datatracker.ietf.org/doc/draft-lachosrothenberg-alto-md-e2e-ns/" TargetMode="External"/><Relationship Id="rId10" Type="http://schemas.openxmlformats.org/officeDocument/2006/relationships/hyperlink" Target="https://datatracker.ietf.org/doc/draft-medved-alto-svr-apis/" TargetMode="External"/><Relationship Id="rId4" Type="http://schemas.openxmlformats.org/officeDocument/2006/relationships/hyperlink" Target="https://datatracker.ietf.org/doc/draft-lachosrothenberg-alto-brokermdo/" TargetMode="External"/><Relationship Id="rId9" Type="http://schemas.openxmlformats.org/officeDocument/2006/relationships/hyperlink" Target="https://datatracker.ietf.org/doc/draft-dulinski-alto-inter-alto-protoco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349" y="1341971"/>
            <a:ext cx="10270893" cy="2447353"/>
          </a:xfrm>
        </p:spPr>
        <p:txBody>
          <a:bodyPr/>
          <a:lstStyle/>
          <a:p>
            <a:r>
              <a:rPr lang="en-US" sz="3600" dirty="0">
                <a:solidFill>
                  <a:srgbClr val="0F4D92"/>
                </a:solidFill>
                <a:latin typeface="Georgia" charset="0"/>
                <a:ea typeface="ＭＳ Ｐゴシック" charset="0"/>
                <a:cs typeface="ＭＳ Ｐゴシック" charset="0"/>
              </a:rPr>
              <a:t>ALTO Multi-Domain</a:t>
            </a:r>
            <a:endParaRPr lang="en-US" sz="1800" dirty="0"/>
          </a:p>
        </p:txBody>
      </p:sp>
      <p:pic>
        <p:nvPicPr>
          <p:cNvPr id="4" name="Picture 2" descr="ietflogotrans">
            <a:extLst>
              <a:ext uri="{FF2B5EF4-FFF2-40B4-BE49-F238E27FC236}">
                <a16:creationId xmlns:a16="http://schemas.microsoft.com/office/drawing/2014/main" id="{73B0CDB3-2AB9-7B4E-AB32-C92C57DF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679" y="183270"/>
            <a:ext cx="2844800" cy="151384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A91052B-AA6D-8240-B6F0-559BBB56951D}"/>
              </a:ext>
            </a:extLst>
          </p:cNvPr>
          <p:cNvSpPr>
            <a:spLocks noGrp="1"/>
          </p:cNvSpPr>
          <p:nvPr>
            <p:ph type="subTitle" idx="1"/>
          </p:nvPr>
        </p:nvSpPr>
        <p:spPr>
          <a:xfrm>
            <a:off x="1848679" y="3185614"/>
            <a:ext cx="8534400" cy="2083809"/>
          </a:xfrm>
        </p:spPr>
        <p:txBody>
          <a:bodyPr/>
          <a:lstStyle/>
          <a:p>
            <a:pPr>
              <a:spcBef>
                <a:spcPts val="0"/>
              </a:spcBef>
            </a:pPr>
            <a:r>
              <a:rPr lang="en-US" altLang="x-none" sz="2400" noProof="1">
                <a:ea typeface="ＭＳ Ｐゴシック" charset="-128"/>
              </a:rPr>
              <a:t>Presenter: authors</a:t>
            </a:r>
            <a:br>
              <a:rPr lang="en-US" altLang="x-none" sz="2400" noProof="1">
                <a:ea typeface="ＭＳ Ｐゴシック" charset="-128"/>
              </a:rPr>
            </a:br>
            <a:endParaRPr lang="en-US" dirty="0"/>
          </a:p>
          <a:p>
            <a:pPr>
              <a:spcBef>
                <a:spcPts val="0"/>
              </a:spcBef>
            </a:pPr>
            <a:r>
              <a:rPr lang="en-US" sz="2400" dirty="0"/>
              <a:t>March 27, 2023</a:t>
            </a:r>
          </a:p>
          <a:p>
            <a:pPr>
              <a:spcBef>
                <a:spcPts val="0"/>
              </a:spcBef>
            </a:pPr>
            <a:endParaRPr lang="en-US" sz="2400" dirty="0"/>
          </a:p>
          <a:p>
            <a:pPr>
              <a:spcBef>
                <a:spcPts val="0"/>
              </a:spcBef>
            </a:pPr>
            <a:r>
              <a:rPr lang="en-US" sz="2400" dirty="0"/>
              <a:t>IETF 116</a:t>
            </a:r>
          </a:p>
        </p:txBody>
      </p:sp>
    </p:spTree>
    <p:extLst>
      <p:ext uri="{BB962C8B-B14F-4D97-AF65-F5344CB8AC3E}">
        <p14:creationId xmlns:p14="http://schemas.microsoft.com/office/powerpoint/2010/main" val="148102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838200" y="139419"/>
            <a:ext cx="10515600" cy="1325600"/>
          </a:xfrm>
          <a:prstGeom prst="rect">
            <a:avLst/>
          </a:prstGeom>
          <a:noFill/>
          <a:ln>
            <a:noFill/>
          </a:ln>
        </p:spPr>
        <p:txBody>
          <a:bodyPr spcFirstLastPara="1" vert="horz" wrap="square" lIns="91433" tIns="45700" rIns="91433" bIns="45700" numCol="1" anchor="ctr" anchorCtr="0" compatLnSpc="1">
            <a:prstTxWarp prst="textNoShape">
              <a:avLst/>
            </a:prstTxWarp>
            <a:noAutofit/>
          </a:bodyPr>
          <a:lstStyle/>
          <a:p>
            <a:pPr algn="l">
              <a:spcBef>
                <a:spcPts val="0"/>
              </a:spcBef>
              <a:spcAft>
                <a:spcPts val="0"/>
              </a:spcAft>
              <a:buClr>
                <a:schemeClr val="dk1"/>
              </a:buClr>
              <a:buSzPts val="3300"/>
            </a:pPr>
            <a:r>
              <a:rPr lang="en" sz="3200" dirty="0"/>
              <a:t>(R)PV: Mathematical Programming as Abstraction Representation</a:t>
            </a:r>
            <a:endParaRPr sz="3200" dirty="0"/>
          </a:p>
        </p:txBody>
      </p:sp>
      <p:pic>
        <p:nvPicPr>
          <p:cNvPr id="357" name="Google Shape;357;p40"/>
          <p:cNvPicPr preferRelativeResize="0"/>
          <p:nvPr/>
        </p:nvPicPr>
        <p:blipFill rotWithShape="1">
          <a:blip r:embed="rId3">
            <a:alphaModFix/>
          </a:blip>
          <a:srcRect/>
          <a:stretch/>
        </p:blipFill>
        <p:spPr>
          <a:xfrm>
            <a:off x="723901" y="2526026"/>
            <a:ext cx="5486401" cy="2095500"/>
          </a:xfrm>
          <a:prstGeom prst="rect">
            <a:avLst/>
          </a:prstGeom>
          <a:noFill/>
          <a:ln>
            <a:noFill/>
          </a:ln>
        </p:spPr>
      </p:pic>
      <p:pic>
        <p:nvPicPr>
          <p:cNvPr id="358" name="Google Shape;358;p40"/>
          <p:cNvPicPr preferRelativeResize="0"/>
          <p:nvPr/>
        </p:nvPicPr>
        <p:blipFill rotWithShape="1">
          <a:blip r:embed="rId4">
            <a:alphaModFix/>
          </a:blip>
          <a:srcRect/>
          <a:stretch/>
        </p:blipFill>
        <p:spPr>
          <a:xfrm>
            <a:off x="6805789" y="2269156"/>
            <a:ext cx="4831643" cy="983585"/>
          </a:xfrm>
          <a:prstGeom prst="rect">
            <a:avLst/>
          </a:prstGeom>
          <a:noFill/>
          <a:ln>
            <a:noFill/>
          </a:ln>
        </p:spPr>
      </p:pic>
      <p:grpSp>
        <p:nvGrpSpPr>
          <p:cNvPr id="359" name="Google Shape;359;p40"/>
          <p:cNvGrpSpPr/>
          <p:nvPr/>
        </p:nvGrpSpPr>
        <p:grpSpPr>
          <a:xfrm>
            <a:off x="7879463" y="3341968"/>
            <a:ext cx="2457791" cy="1626177"/>
            <a:chOff x="6092397" y="3745862"/>
            <a:chExt cx="3089747" cy="2390969"/>
          </a:xfrm>
        </p:grpSpPr>
        <p:grpSp>
          <p:nvGrpSpPr>
            <p:cNvPr id="360" name="Google Shape;360;p40"/>
            <p:cNvGrpSpPr/>
            <p:nvPr/>
          </p:nvGrpSpPr>
          <p:grpSpPr>
            <a:xfrm>
              <a:off x="6092397" y="3745862"/>
              <a:ext cx="3089747" cy="2390969"/>
              <a:chOff x="1711173" y="4143912"/>
              <a:chExt cx="3546135" cy="2629461"/>
            </a:xfrm>
          </p:grpSpPr>
          <p:cxnSp>
            <p:nvCxnSpPr>
              <p:cNvPr id="361" name="Google Shape;361;p40"/>
              <p:cNvCxnSpPr/>
              <p:nvPr/>
            </p:nvCxnSpPr>
            <p:spPr>
              <a:xfrm rot="10800000" flipH="1">
                <a:off x="2504752" y="6197510"/>
                <a:ext cx="2252700" cy="5400"/>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62" name="Google Shape;362;p40"/>
              <p:cNvCxnSpPr/>
              <p:nvPr/>
            </p:nvCxnSpPr>
            <p:spPr>
              <a:xfrm rot="10800000">
                <a:off x="2519328" y="4224154"/>
                <a:ext cx="0" cy="1992000"/>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363" name="Google Shape;363;p40"/>
              <p:cNvSpPr/>
              <p:nvPr/>
            </p:nvSpPr>
            <p:spPr>
              <a:xfrm>
                <a:off x="2551741" y="4143912"/>
                <a:ext cx="883800" cy="846000"/>
              </a:xfrm>
              <a:prstGeom prst="rect">
                <a:avLst/>
              </a:prstGeom>
              <a:blipFill rotWithShape="1">
                <a:blip r:embed="rId5">
                  <a:alphaModFix/>
                </a:blip>
                <a:stretch>
                  <a:fillRect/>
                </a:stretch>
              </a:blipFill>
              <a:ln>
                <a:noFill/>
              </a:ln>
            </p:spPr>
            <p:txBody>
              <a:bodyPr spcFirstLastPara="1" wrap="square" lIns="91433" tIns="45700" rIns="91433" bIns="45700" anchor="t" anchorCtr="0">
                <a:noAutofit/>
              </a:bodyPr>
              <a:lstStyle/>
              <a:p>
                <a:pPr defTabSz="1219170">
                  <a:spcBef>
                    <a:spcPts val="0"/>
                  </a:spcBef>
                  <a:spcAft>
                    <a:spcPts val="0"/>
                  </a:spcAft>
                </a:pPr>
                <a:r>
                  <a:rPr lang="en" sz="1867">
                    <a:solidFill>
                      <a:prstClr val="black"/>
                    </a:solidFill>
                    <a:latin typeface="Calibri"/>
                    <a:ea typeface="Calibri"/>
                    <a:cs typeface="Calibri"/>
                    <a:sym typeface="Calibri"/>
                  </a:rPr>
                  <a:t> </a:t>
                </a:r>
                <a:endParaRPr sz="1467">
                  <a:solidFill>
                    <a:prstClr val="black"/>
                  </a:solidFill>
                </a:endParaRPr>
              </a:p>
            </p:txBody>
          </p:sp>
          <p:sp>
            <p:nvSpPr>
              <p:cNvPr id="364" name="Google Shape;364;p40"/>
              <p:cNvSpPr/>
              <p:nvPr/>
            </p:nvSpPr>
            <p:spPr>
              <a:xfrm>
                <a:off x="1711173" y="4411367"/>
                <a:ext cx="849300" cy="597000"/>
              </a:xfrm>
              <a:prstGeom prst="rect">
                <a:avLst/>
              </a:prstGeom>
              <a:noFill/>
              <a:ln>
                <a:noFill/>
              </a:ln>
            </p:spPr>
            <p:txBody>
              <a:bodyPr spcFirstLastPara="1" wrap="square" lIns="91433" tIns="45700" rIns="91433" bIns="45700" anchor="t" anchorCtr="0">
                <a:noAutofit/>
              </a:bodyPr>
              <a:lstStyle/>
              <a:p>
                <a:pPr defTabSz="1219170">
                  <a:spcBef>
                    <a:spcPts val="0"/>
                  </a:spcBef>
                  <a:spcAft>
                    <a:spcPts val="0"/>
                  </a:spcAft>
                </a:pPr>
                <a:r>
                  <a:rPr lang="en" sz="1867">
                    <a:solidFill>
                      <a:prstClr val="black"/>
                    </a:solidFill>
                    <a:latin typeface="Calibri"/>
                    <a:ea typeface="Calibri"/>
                    <a:cs typeface="Calibri"/>
                    <a:sym typeface="Calibri"/>
                  </a:rPr>
                  <a:t>100 </a:t>
                </a:r>
                <a:endParaRPr sz="1867">
                  <a:solidFill>
                    <a:prstClr val="black"/>
                  </a:solidFill>
                  <a:latin typeface="Calibri"/>
                  <a:ea typeface="Calibri"/>
                  <a:cs typeface="Calibri"/>
                  <a:sym typeface="Calibri"/>
                </a:endParaRPr>
              </a:p>
            </p:txBody>
          </p:sp>
          <p:sp>
            <p:nvSpPr>
              <p:cNvPr id="365" name="Google Shape;365;p40"/>
              <p:cNvSpPr/>
              <p:nvPr/>
            </p:nvSpPr>
            <p:spPr>
              <a:xfrm>
                <a:off x="2530629" y="4811179"/>
                <a:ext cx="1427400" cy="1367700"/>
              </a:xfrm>
              <a:prstGeom prst="rtTriangle">
                <a:avLst/>
              </a:prstGeom>
              <a:solidFill>
                <a:schemeClr val="accent1"/>
              </a:solidFill>
              <a:ln w="9525" cap="flat" cmpd="sng">
                <a:solidFill>
                  <a:schemeClr val="dk1"/>
                </a:solidFill>
                <a:prstDash val="solid"/>
                <a:round/>
                <a:headEnd type="none" w="sm" len="sm"/>
                <a:tailEnd type="none" w="sm" len="sm"/>
              </a:ln>
            </p:spPr>
            <p:txBody>
              <a:bodyPr spcFirstLastPara="1" wrap="square" lIns="68567" tIns="34267" rIns="68567" bIns="34267" anchor="t" anchorCtr="0">
                <a:noAutofit/>
              </a:bodyPr>
              <a:lstStyle/>
              <a:p>
                <a:pPr defTabSz="1219170">
                  <a:spcBef>
                    <a:spcPts val="0"/>
                  </a:spcBef>
                  <a:spcAft>
                    <a:spcPts val="0"/>
                  </a:spcAft>
                </a:pPr>
                <a:endParaRPr sz="3600">
                  <a:solidFill>
                    <a:prstClr val="black"/>
                  </a:solidFill>
                  <a:latin typeface="Arial"/>
                  <a:ea typeface="Arial"/>
                  <a:cs typeface="Arial"/>
                  <a:sym typeface="Arial"/>
                </a:endParaRPr>
              </a:p>
            </p:txBody>
          </p:sp>
          <p:sp>
            <p:nvSpPr>
              <p:cNvPr id="366" name="Google Shape;366;p40"/>
              <p:cNvSpPr/>
              <p:nvPr/>
            </p:nvSpPr>
            <p:spPr>
              <a:xfrm>
                <a:off x="4408008" y="6176373"/>
                <a:ext cx="849300" cy="597000"/>
              </a:xfrm>
              <a:prstGeom prst="rect">
                <a:avLst/>
              </a:prstGeom>
              <a:noFill/>
              <a:ln>
                <a:noFill/>
              </a:ln>
            </p:spPr>
            <p:txBody>
              <a:bodyPr spcFirstLastPara="1" wrap="square" lIns="91433" tIns="45700" rIns="91433" bIns="45700" anchor="t" anchorCtr="0">
                <a:noAutofit/>
              </a:bodyPr>
              <a:lstStyle/>
              <a:p>
                <a:pPr defTabSz="1219170">
                  <a:spcBef>
                    <a:spcPts val="0"/>
                  </a:spcBef>
                  <a:spcAft>
                    <a:spcPts val="0"/>
                  </a:spcAft>
                </a:pPr>
                <a:r>
                  <a:rPr lang="en" sz="1867">
                    <a:solidFill>
                      <a:prstClr val="black"/>
                    </a:solidFill>
                    <a:latin typeface="Calibri"/>
                    <a:ea typeface="Calibri"/>
                    <a:cs typeface="Calibri"/>
                    <a:sym typeface="Calibri"/>
                  </a:rPr>
                  <a:t>100 </a:t>
                </a:r>
                <a:endParaRPr sz="1867">
                  <a:solidFill>
                    <a:prstClr val="black"/>
                  </a:solidFill>
                  <a:latin typeface="Calibri"/>
                  <a:ea typeface="Calibri"/>
                  <a:cs typeface="Calibri"/>
                  <a:sym typeface="Calibri"/>
                </a:endParaRPr>
              </a:p>
            </p:txBody>
          </p:sp>
        </p:grpSp>
        <p:sp>
          <p:nvSpPr>
            <p:cNvPr id="367" name="Google Shape;367;p40"/>
            <p:cNvSpPr/>
            <p:nvPr/>
          </p:nvSpPr>
          <p:spPr>
            <a:xfrm>
              <a:off x="7971985" y="4994010"/>
              <a:ext cx="780300" cy="769200"/>
            </a:xfrm>
            <a:prstGeom prst="rect">
              <a:avLst/>
            </a:prstGeom>
            <a:blipFill rotWithShape="1">
              <a:blip r:embed="rId6">
                <a:alphaModFix/>
              </a:blip>
              <a:stretch>
                <a:fillRect/>
              </a:stretch>
            </a:blipFill>
            <a:ln>
              <a:noFill/>
            </a:ln>
          </p:spPr>
          <p:txBody>
            <a:bodyPr spcFirstLastPara="1" wrap="square" lIns="91433" tIns="45700" rIns="91433" bIns="45700" anchor="t" anchorCtr="0">
              <a:noAutofit/>
            </a:bodyPr>
            <a:lstStyle/>
            <a:p>
              <a:pPr defTabSz="1219170">
                <a:spcBef>
                  <a:spcPts val="0"/>
                </a:spcBef>
                <a:spcAft>
                  <a:spcPts val="0"/>
                </a:spcAft>
              </a:pPr>
              <a:r>
                <a:rPr lang="en" sz="1867">
                  <a:solidFill>
                    <a:prstClr val="black"/>
                  </a:solidFill>
                  <a:latin typeface="Calibri"/>
                  <a:ea typeface="Calibri"/>
                  <a:cs typeface="Calibri"/>
                  <a:sym typeface="Calibri"/>
                </a:rPr>
                <a:t> </a:t>
              </a:r>
              <a:endParaRPr sz="1467">
                <a:solidFill>
                  <a:prstClr val="black"/>
                </a:solidFill>
              </a:endParaRPr>
            </a:p>
          </p:txBody>
        </p:sp>
      </p:grpSp>
      <p:cxnSp>
        <p:nvCxnSpPr>
          <p:cNvPr id="368" name="Google Shape;368;p40"/>
          <p:cNvCxnSpPr/>
          <p:nvPr/>
        </p:nvCxnSpPr>
        <p:spPr>
          <a:xfrm>
            <a:off x="6805853" y="2417352"/>
            <a:ext cx="4715600" cy="0"/>
          </a:xfrm>
          <a:prstGeom prst="straightConnector1">
            <a:avLst/>
          </a:prstGeom>
          <a:noFill/>
          <a:ln w="25400" cap="flat" cmpd="sng">
            <a:solidFill>
              <a:srgbClr val="FF0000"/>
            </a:solidFill>
            <a:prstDash val="solid"/>
            <a:miter lim="800000"/>
            <a:headEnd type="none" w="sm" len="sm"/>
            <a:tailEnd type="none" w="sm" len="sm"/>
          </a:ln>
        </p:spPr>
      </p:cxnSp>
      <p:cxnSp>
        <p:nvCxnSpPr>
          <p:cNvPr id="369" name="Google Shape;369;p40"/>
          <p:cNvCxnSpPr/>
          <p:nvPr/>
        </p:nvCxnSpPr>
        <p:spPr>
          <a:xfrm>
            <a:off x="6805853" y="2752632"/>
            <a:ext cx="4715600" cy="0"/>
          </a:xfrm>
          <a:prstGeom prst="straightConnector1">
            <a:avLst/>
          </a:prstGeom>
          <a:noFill/>
          <a:ln w="25400" cap="flat" cmpd="sng">
            <a:solidFill>
              <a:srgbClr val="FF0000"/>
            </a:solidFill>
            <a:prstDash val="solid"/>
            <a:miter lim="800000"/>
            <a:headEnd type="none" w="sm" len="sm"/>
            <a:tailEnd type="none" w="sm" len="sm"/>
          </a:ln>
        </p:spPr>
      </p:cxnSp>
      <p:sp>
        <p:nvSpPr>
          <p:cNvPr id="370" name="Google Shape;370;p40"/>
          <p:cNvSpPr txBox="1"/>
          <p:nvPr/>
        </p:nvSpPr>
        <p:spPr>
          <a:xfrm>
            <a:off x="249500" y="4836651"/>
            <a:ext cx="11660800" cy="1436400"/>
          </a:xfrm>
          <a:prstGeom prst="rect">
            <a:avLst/>
          </a:prstGeom>
          <a:noFill/>
          <a:ln>
            <a:noFill/>
          </a:ln>
        </p:spPr>
        <p:txBody>
          <a:bodyPr spcFirstLastPara="1" wrap="square" lIns="121900" tIns="121900" rIns="121900" bIns="121900" anchor="t" anchorCtr="0">
            <a:noAutofit/>
          </a:bodyPr>
          <a:lstStyle/>
          <a:p>
            <a:pPr marL="609585" indent="-457189" algn="just" defTabSz="1219170">
              <a:lnSpc>
                <a:spcPct val="115000"/>
              </a:lnSpc>
              <a:spcBef>
                <a:spcPts val="0"/>
              </a:spcBef>
              <a:spcAft>
                <a:spcPts val="0"/>
              </a:spcAft>
              <a:buClr>
                <a:srgbClr val="666666"/>
              </a:buClr>
              <a:buSzPts val="1800"/>
              <a:buFont typeface="Proxima Nova"/>
              <a:buChar char="●"/>
            </a:pPr>
            <a:r>
              <a:rPr lang="en" b="1" baseline="0" dirty="0">
                <a:solidFill>
                  <a:srgbClr val="FF0000"/>
                </a:solidFill>
                <a:latin typeface="Proxima Nova"/>
                <a:ea typeface="Proxima Nova"/>
                <a:cs typeface="Proxima Nova"/>
                <a:sym typeface="Proxima Nova"/>
              </a:rPr>
              <a:t>Redundant inequalities can be removed</a:t>
            </a:r>
            <a:r>
              <a:rPr lang="en" baseline="0" dirty="0">
                <a:solidFill>
                  <a:srgbClr val="666666"/>
                </a:solidFill>
                <a:latin typeface="Proxima Nova"/>
                <a:ea typeface="Proxima Nova"/>
                <a:cs typeface="Proxima Nova"/>
                <a:sym typeface="Proxima Nova"/>
              </a:rPr>
              <a:t> via a polynomial-time, optimal algorithm.</a:t>
            </a:r>
          </a:p>
          <a:p>
            <a:pPr marL="609585" indent="-457189" algn="just" defTabSz="1219170">
              <a:lnSpc>
                <a:spcPct val="115000"/>
              </a:lnSpc>
              <a:spcBef>
                <a:spcPts val="0"/>
              </a:spcBef>
              <a:spcAft>
                <a:spcPts val="0"/>
              </a:spcAft>
              <a:buClr>
                <a:srgbClr val="666666"/>
              </a:buClr>
              <a:buSzPts val="1800"/>
              <a:buFont typeface="Proxima Nova"/>
              <a:buChar char="●"/>
            </a:pPr>
            <a:r>
              <a:rPr lang="en" baseline="0" dirty="0">
                <a:solidFill>
                  <a:srgbClr val="666666"/>
                </a:solidFill>
                <a:latin typeface="Proxima Nova"/>
                <a:ea typeface="Proxima Nova"/>
                <a:cs typeface="Proxima Nova"/>
                <a:sym typeface="Proxima Nova"/>
              </a:rPr>
              <a:t>Remaining </a:t>
            </a:r>
            <a:r>
              <a:rPr lang="en-US" baseline="0" dirty="0">
                <a:solidFill>
                  <a:srgbClr val="666666"/>
                </a:solidFill>
                <a:latin typeface="Proxima Nova"/>
                <a:ea typeface="Proxima Nova"/>
                <a:cs typeface="Proxima Nova"/>
                <a:sym typeface="Proxima Nova"/>
              </a:rPr>
              <a:t>bottlenecks represented as </a:t>
            </a:r>
            <a:r>
              <a:rPr lang="en-US" baseline="0" dirty="0">
                <a:solidFill>
                  <a:srgbClr val="C00000"/>
                </a:solidFill>
                <a:latin typeface="Proxima Nova"/>
                <a:ea typeface="Proxima Nova"/>
                <a:cs typeface="Proxima Nova"/>
                <a:sym typeface="Proxima Nova"/>
              </a:rPr>
              <a:t>abstract network elements</a:t>
            </a:r>
            <a:r>
              <a:rPr lang="en-US" baseline="0" dirty="0">
                <a:solidFill>
                  <a:srgbClr val="666666"/>
                </a:solidFill>
                <a:latin typeface="Proxima Nova"/>
                <a:ea typeface="Proxima Nova"/>
                <a:cs typeface="Proxima Nova"/>
                <a:sym typeface="Proxima Nova"/>
              </a:rPr>
              <a:t> (ANE).</a:t>
            </a:r>
            <a:endParaRPr baseline="0" dirty="0">
              <a:solidFill>
                <a:srgbClr val="666666"/>
              </a:solidFill>
              <a:latin typeface="Proxima Nova"/>
              <a:ea typeface="Proxima Nova"/>
              <a:cs typeface="Proxima Nova"/>
              <a:sym typeface="Proxima Nova"/>
            </a:endParaRPr>
          </a:p>
        </p:txBody>
      </p:sp>
      <p:sp>
        <p:nvSpPr>
          <p:cNvPr id="372" name="Google Shape;372;p40"/>
          <p:cNvSpPr txBox="1">
            <a:spLocks noGrp="1"/>
          </p:cNvSpPr>
          <p:nvPr>
            <p:ph type="body" idx="1"/>
          </p:nvPr>
        </p:nvSpPr>
        <p:spPr>
          <a:xfrm>
            <a:off x="253000" y="1327300"/>
            <a:ext cx="11686000" cy="9836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pPr marL="237061" indent="-270927" algn="just">
              <a:spcBef>
                <a:spcPts val="1067"/>
              </a:spcBef>
              <a:spcAft>
                <a:spcPts val="0"/>
              </a:spcAft>
              <a:buClr>
                <a:srgbClr val="666666"/>
              </a:buClr>
              <a:buSzPts val="1800"/>
              <a:buChar char="●"/>
            </a:pPr>
            <a:r>
              <a:rPr lang="en" sz="2667" b="1" dirty="0">
                <a:solidFill>
                  <a:srgbClr val="FF0000"/>
                </a:solidFill>
              </a:rPr>
              <a:t>GOAL: </a:t>
            </a:r>
            <a:r>
              <a:rPr lang="en" sz="2667" dirty="0">
                <a:solidFill>
                  <a:srgbClr val="666666"/>
                </a:solidFill>
              </a:rPr>
              <a:t>Use mathematical programming constraints to provide a compact representation of the </a:t>
            </a:r>
            <a:r>
              <a:rPr lang="en" sz="2667" b="1" dirty="0"/>
              <a:t>available bandwidth</a:t>
            </a:r>
            <a:r>
              <a:rPr lang="en" sz="2667" dirty="0"/>
              <a:t> of flows through </a:t>
            </a:r>
            <a:r>
              <a:rPr lang="en" sz="2667" b="1" dirty="0"/>
              <a:t>a network</a:t>
            </a:r>
            <a:r>
              <a:rPr lang="en" sz="2667" dirty="0"/>
              <a:t>.</a:t>
            </a:r>
            <a:endParaRPr sz="2667" dirty="0"/>
          </a:p>
          <a:p>
            <a:pPr marL="237061" indent="-50799" algn="just">
              <a:lnSpc>
                <a:spcPct val="90000"/>
              </a:lnSpc>
              <a:spcBef>
                <a:spcPts val="2133"/>
              </a:spcBef>
              <a:spcAft>
                <a:spcPts val="0"/>
              </a:spcAft>
              <a:buClr>
                <a:schemeClr val="dk1"/>
              </a:buClr>
              <a:buSzPts val="2100"/>
              <a:buNone/>
            </a:pPr>
            <a:endParaRPr sz="1400" dirty="0"/>
          </a:p>
          <a:p>
            <a:pPr marL="237061" indent="-50799" algn="just">
              <a:lnSpc>
                <a:spcPct val="90000"/>
              </a:lnSpc>
              <a:spcBef>
                <a:spcPts val="1067"/>
              </a:spcBef>
              <a:spcAft>
                <a:spcPts val="0"/>
              </a:spcAft>
              <a:buClr>
                <a:schemeClr val="dk1"/>
              </a:buClr>
              <a:buSzPts val="2100"/>
              <a:buNone/>
            </a:pPr>
            <a:endParaRPr sz="1400" dirty="0"/>
          </a:p>
          <a:p>
            <a:pPr marL="237061" indent="-50799" algn="just">
              <a:lnSpc>
                <a:spcPct val="90000"/>
              </a:lnSpc>
              <a:spcBef>
                <a:spcPts val="1067"/>
              </a:spcBef>
              <a:spcAft>
                <a:spcPts val="2133"/>
              </a:spcAft>
              <a:buClr>
                <a:schemeClr val="dk1"/>
              </a:buClr>
              <a:buSzPts val="2100"/>
              <a:buNone/>
            </a:pPr>
            <a:endParaRPr sz="1400" dirty="0"/>
          </a:p>
        </p:txBody>
      </p:sp>
    </p:spTree>
    <p:extLst>
      <p:ext uri="{BB962C8B-B14F-4D97-AF65-F5344CB8AC3E}">
        <p14:creationId xmlns:p14="http://schemas.microsoft.com/office/powerpoint/2010/main" val="3471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4"/>
          <p:cNvSpPr txBox="1">
            <a:spLocks noGrp="1"/>
          </p:cNvSpPr>
          <p:nvPr>
            <p:ph type="body" idx="1"/>
          </p:nvPr>
        </p:nvSpPr>
        <p:spPr>
          <a:xfrm>
            <a:off x="2795633" y="4420333"/>
            <a:ext cx="6874000" cy="955600"/>
          </a:xfrm>
          <a:prstGeom prst="rect">
            <a:avLst/>
          </a:prstGeom>
        </p:spPr>
        <p:txBody>
          <a:bodyPr spcFirstLastPara="1" vert="horz" wrap="square" lIns="91433" tIns="45700" rIns="91433" bIns="45700" numCol="1" anchor="t" anchorCtr="0" compatLnSpc="1">
            <a:prstTxWarp prst="textNoShape">
              <a:avLst/>
            </a:prstTxWarp>
            <a:noAutofit/>
          </a:bodyPr>
          <a:lstStyle/>
          <a:p>
            <a:pPr marL="0" indent="0" algn="just">
              <a:spcBef>
                <a:spcPts val="1067"/>
              </a:spcBef>
              <a:spcAft>
                <a:spcPts val="0"/>
              </a:spcAft>
              <a:buNone/>
            </a:pPr>
            <a:r>
              <a:rPr lang="en" sz="2667" dirty="0"/>
              <a:t>Aggregate the abstraction in multiple networks into a </a:t>
            </a:r>
            <a:r>
              <a:rPr lang="en" sz="2667" b="1" dirty="0">
                <a:solidFill>
                  <a:srgbClr val="FF0000"/>
                </a:solidFill>
              </a:rPr>
              <a:t>unified, single, virtual</a:t>
            </a:r>
            <a:r>
              <a:rPr lang="en" sz="2667" dirty="0"/>
              <a:t> representation:</a:t>
            </a:r>
            <a:endParaRPr sz="2667" dirty="0"/>
          </a:p>
          <a:p>
            <a:pPr marL="0" indent="0" algn="just">
              <a:spcBef>
                <a:spcPts val="2133"/>
              </a:spcBef>
              <a:spcAft>
                <a:spcPts val="2133"/>
              </a:spcAft>
              <a:buNone/>
            </a:pPr>
            <a:endParaRPr sz="2667" dirty="0"/>
          </a:p>
        </p:txBody>
      </p:sp>
      <p:sp>
        <p:nvSpPr>
          <p:cNvPr id="425" name="Google Shape;425;p44"/>
          <p:cNvSpPr txBox="1">
            <a:spLocks noGrp="1"/>
          </p:cNvSpPr>
          <p:nvPr>
            <p:ph type="title"/>
          </p:nvPr>
        </p:nvSpPr>
        <p:spPr>
          <a:xfrm>
            <a:off x="112800" y="241000"/>
            <a:ext cx="12079200" cy="1325600"/>
          </a:xfrm>
          <a:prstGeom prst="rect">
            <a:avLst/>
          </a:prstGeom>
        </p:spPr>
        <p:txBody>
          <a:bodyPr spcFirstLastPara="1" vert="horz" wrap="square" lIns="91433" tIns="45700" rIns="91433" bIns="45700" numCol="1" anchor="ctr" anchorCtr="0" compatLnSpc="1">
            <a:prstTxWarp prst="textNoShape">
              <a:avLst/>
            </a:prstTxWarp>
            <a:noAutofit/>
          </a:bodyPr>
          <a:lstStyle/>
          <a:p>
            <a:pPr algn="l">
              <a:spcBef>
                <a:spcPts val="0"/>
              </a:spcBef>
              <a:spcAft>
                <a:spcPts val="0"/>
              </a:spcAft>
            </a:pPr>
            <a:r>
              <a:rPr lang="en" sz="3200"/>
              <a:t>The Reverse View: Mathematical Constraints as Virtual Network Representation</a:t>
            </a:r>
            <a:endParaRPr sz="3200"/>
          </a:p>
        </p:txBody>
      </p:sp>
      <p:pic>
        <p:nvPicPr>
          <p:cNvPr id="426" name="Google Shape;426;p44"/>
          <p:cNvPicPr preferRelativeResize="0"/>
          <p:nvPr/>
        </p:nvPicPr>
        <p:blipFill rotWithShape="1">
          <a:blip r:embed="rId3">
            <a:alphaModFix/>
          </a:blip>
          <a:srcRect l="57112" t="39738" r="28841" b="37077"/>
          <a:stretch/>
        </p:blipFill>
        <p:spPr>
          <a:xfrm>
            <a:off x="4565985" y="5512737"/>
            <a:ext cx="1379415" cy="524800"/>
          </a:xfrm>
          <a:prstGeom prst="rect">
            <a:avLst/>
          </a:prstGeom>
          <a:noFill/>
          <a:ln>
            <a:noFill/>
          </a:ln>
        </p:spPr>
      </p:pic>
      <p:pic>
        <p:nvPicPr>
          <p:cNvPr id="428" name="Google Shape;428;p44"/>
          <p:cNvPicPr preferRelativeResize="0"/>
          <p:nvPr/>
        </p:nvPicPr>
        <p:blipFill>
          <a:blip r:embed="rId4">
            <a:alphaModFix/>
          </a:blip>
          <a:stretch>
            <a:fillRect/>
          </a:stretch>
        </p:blipFill>
        <p:spPr>
          <a:xfrm>
            <a:off x="2959801" y="2446918"/>
            <a:ext cx="6167180" cy="1836567"/>
          </a:xfrm>
          <a:prstGeom prst="rect">
            <a:avLst/>
          </a:prstGeom>
          <a:noFill/>
          <a:ln>
            <a:noFill/>
          </a:ln>
        </p:spPr>
      </p:pic>
      <p:sp>
        <p:nvSpPr>
          <p:cNvPr id="429" name="Google Shape;429;p44"/>
          <p:cNvSpPr/>
          <p:nvPr/>
        </p:nvSpPr>
        <p:spPr>
          <a:xfrm>
            <a:off x="2255033" y="2231917"/>
            <a:ext cx="7955200" cy="1587600"/>
          </a:xfrm>
          <a:prstGeom prst="ellipse">
            <a:avLst/>
          </a:prstGeom>
          <a:noFill/>
          <a:ln w="19050"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spcBef>
                <a:spcPts val="0"/>
              </a:spcBef>
              <a:spcAft>
                <a:spcPts val="0"/>
              </a:spcAft>
            </a:pPr>
            <a:endParaRPr sz="3200">
              <a:solidFill>
                <a:prstClr val="black"/>
              </a:solidFill>
            </a:endParaRPr>
          </a:p>
        </p:txBody>
      </p:sp>
      <p:pic>
        <p:nvPicPr>
          <p:cNvPr id="430" name="Google Shape;430;p44"/>
          <p:cNvPicPr preferRelativeResize="0"/>
          <p:nvPr/>
        </p:nvPicPr>
        <p:blipFill rotWithShape="1">
          <a:blip r:embed="rId3">
            <a:alphaModFix/>
          </a:blip>
          <a:srcRect l="80524" t="26309" r="851" b="50508"/>
          <a:stretch/>
        </p:blipFill>
        <p:spPr>
          <a:xfrm>
            <a:off x="6070319" y="5512753"/>
            <a:ext cx="1828964" cy="524768"/>
          </a:xfrm>
          <a:prstGeom prst="rect">
            <a:avLst/>
          </a:prstGeom>
          <a:noFill/>
          <a:ln>
            <a:noFill/>
          </a:ln>
        </p:spPr>
      </p:pic>
      <p:sp>
        <p:nvSpPr>
          <p:cNvPr id="431" name="Google Shape;431;p44"/>
          <p:cNvSpPr/>
          <p:nvPr/>
        </p:nvSpPr>
        <p:spPr>
          <a:xfrm>
            <a:off x="4258367" y="5432989"/>
            <a:ext cx="3971200" cy="801600"/>
          </a:xfrm>
          <a:prstGeom prst="rect">
            <a:avLst/>
          </a:prstGeom>
          <a:noFill/>
          <a:ln w="25400" cap="flat" cmpd="sng">
            <a:solidFill>
              <a:srgbClr val="FF0000"/>
            </a:solidFill>
            <a:prstDash val="solid"/>
            <a:miter lim="800000"/>
            <a:headEnd type="none" w="sm" len="sm"/>
            <a:tailEnd type="none" w="sm" len="sm"/>
          </a:ln>
        </p:spPr>
        <p:txBody>
          <a:bodyPr spcFirstLastPara="1" wrap="square" lIns="91433" tIns="45700" rIns="91433" bIns="45700" anchor="ctr" anchorCtr="0">
            <a:noAutofit/>
          </a:bodyPr>
          <a:lstStyle/>
          <a:p>
            <a:pPr algn="ctr" defTabSz="1219170">
              <a:spcBef>
                <a:spcPts val="0"/>
              </a:spcBef>
              <a:spcAft>
                <a:spcPts val="0"/>
              </a:spcAft>
            </a:pPr>
            <a:endParaRPr sz="1867">
              <a:solidFill>
                <a:prstClr val="white"/>
              </a:solidFill>
              <a:latin typeface="Calibri"/>
              <a:ea typeface="Calibri"/>
              <a:cs typeface="Calibri"/>
              <a:sym typeface="Calibri"/>
            </a:endParaRPr>
          </a:p>
        </p:txBody>
      </p:sp>
    </p:spTree>
    <p:extLst>
      <p:ext uri="{BB962C8B-B14F-4D97-AF65-F5344CB8AC3E}">
        <p14:creationId xmlns:p14="http://schemas.microsoft.com/office/powerpoint/2010/main" val="254220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F77-BEAD-6B41-875C-18AFD636B21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17167AF-0C44-1940-B634-D876516310FE}"/>
              </a:ext>
            </a:extLst>
          </p:cNvPr>
          <p:cNvSpPr>
            <a:spLocks noGrp="1"/>
          </p:cNvSpPr>
          <p:nvPr>
            <p:ph idx="1"/>
          </p:nvPr>
        </p:nvSpPr>
        <p:spPr/>
        <p:txBody>
          <a:bodyPr/>
          <a:lstStyle/>
          <a:p>
            <a:r>
              <a:rPr lang="en-US" dirty="0"/>
              <a:t>Review and recap</a:t>
            </a:r>
          </a:p>
          <a:p>
            <a:r>
              <a:rPr lang="en-US" dirty="0"/>
              <a:t>Main design summary</a:t>
            </a:r>
          </a:p>
          <a:p>
            <a:r>
              <a:rPr lang="en-US" dirty="0"/>
              <a:t>Document status</a:t>
            </a:r>
          </a:p>
          <a:p>
            <a:r>
              <a:rPr lang="en-US" dirty="0"/>
              <a:t>Remaining issues</a:t>
            </a:r>
          </a:p>
        </p:txBody>
      </p:sp>
    </p:spTree>
    <p:extLst>
      <p:ext uri="{BB962C8B-B14F-4D97-AF65-F5344CB8AC3E}">
        <p14:creationId xmlns:p14="http://schemas.microsoft.com/office/powerpoint/2010/main" val="10782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C4A-45C2-1D4C-8B3F-5ED4C61D4BE0}"/>
              </a:ext>
            </a:extLst>
          </p:cNvPr>
          <p:cNvSpPr>
            <a:spLocks noGrp="1"/>
          </p:cNvSpPr>
          <p:nvPr>
            <p:ph type="title"/>
          </p:nvPr>
        </p:nvSpPr>
        <p:spPr/>
        <p:txBody>
          <a:bodyPr/>
          <a:lstStyle/>
          <a:p>
            <a:r>
              <a:rPr lang="en-US" dirty="0"/>
              <a:t>Remaining Steps</a:t>
            </a:r>
          </a:p>
        </p:txBody>
      </p:sp>
      <p:sp>
        <p:nvSpPr>
          <p:cNvPr id="3" name="Content Placeholder 2">
            <a:extLst>
              <a:ext uri="{FF2B5EF4-FFF2-40B4-BE49-F238E27FC236}">
                <a16:creationId xmlns:a16="http://schemas.microsoft.com/office/drawing/2014/main" id="{096BCDCF-031F-0048-9CB8-B7275E85D257}"/>
              </a:ext>
            </a:extLst>
          </p:cNvPr>
          <p:cNvSpPr>
            <a:spLocks noGrp="1"/>
          </p:cNvSpPr>
          <p:nvPr>
            <p:ph idx="1"/>
          </p:nvPr>
        </p:nvSpPr>
        <p:spPr/>
        <p:txBody>
          <a:bodyPr/>
          <a:lstStyle/>
          <a:p>
            <a:r>
              <a:rPr lang="en-US" dirty="0"/>
              <a:t>Good to do</a:t>
            </a:r>
          </a:p>
          <a:p>
            <a:pPr lvl="1"/>
            <a:r>
              <a:rPr lang="en-US" dirty="0"/>
              <a:t>Discuss on mailing list to seek feedback on load balancing and protocol connection complexity</a:t>
            </a:r>
          </a:p>
          <a:p>
            <a:pPr lvl="1"/>
            <a:r>
              <a:rPr lang="en-US" dirty="0"/>
              <a:t>Discuss on mailing list on persistent state vs ephemeral state</a:t>
            </a:r>
          </a:p>
          <a:p>
            <a:pPr lvl="1"/>
            <a:r>
              <a:rPr lang="en-US" dirty="0"/>
              <a:t>Will proceed in 1 week</a:t>
            </a:r>
          </a:p>
          <a:p>
            <a:pPr lvl="1"/>
            <a:endParaRPr lang="en-US" dirty="0"/>
          </a:p>
          <a:p>
            <a:r>
              <a:rPr lang="en-US" dirty="0"/>
              <a:t>Small</a:t>
            </a:r>
          </a:p>
          <a:p>
            <a:pPr lvl="1">
              <a:buFontTx/>
              <a:buChar char="-"/>
            </a:pPr>
            <a:r>
              <a:rPr lang="en-US" dirty="0"/>
              <a:t>How to read meta data (directory)</a:t>
            </a:r>
          </a:p>
          <a:p>
            <a:pPr lvl="2">
              <a:buFontTx/>
              <a:buChar char="-"/>
            </a:pPr>
            <a:r>
              <a:rPr lang="en-US" dirty="0"/>
              <a:t>/</a:t>
            </a:r>
            <a:r>
              <a:rPr lang="en-US" dirty="0" err="1"/>
              <a:t>uq</a:t>
            </a:r>
            <a:r>
              <a:rPr lang="en-US" dirty="0"/>
              <a:t> return directory</a:t>
            </a:r>
          </a:p>
          <a:p>
            <a:pPr lvl="2">
              <a:buFontTx/>
              <a:buChar char="-"/>
            </a:pPr>
            <a:r>
              <a:rPr lang="en-US" dirty="0"/>
              <a:t>/</a:t>
            </a:r>
            <a:r>
              <a:rPr lang="en-US" dirty="0" err="1"/>
              <a:t>uq</a:t>
            </a:r>
            <a:r>
              <a:rPr lang="en-US" dirty="0"/>
              <a:t>/meta return directory</a:t>
            </a:r>
          </a:p>
        </p:txBody>
      </p:sp>
    </p:spTree>
    <p:extLst>
      <p:ext uri="{BB962C8B-B14F-4D97-AF65-F5344CB8AC3E}">
        <p14:creationId xmlns:p14="http://schemas.microsoft.com/office/powerpoint/2010/main" val="48163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82714-6734-2449-8D60-794245869476}"/>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E41BCF2A-78C1-2E4A-87E5-2BAA8624EF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782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77CA-DB60-EE43-82BA-34457CBEA460}"/>
              </a:ext>
            </a:extLst>
          </p:cNvPr>
          <p:cNvSpPr>
            <a:spLocks noGrp="1"/>
          </p:cNvSpPr>
          <p:nvPr>
            <p:ph type="title"/>
          </p:nvPr>
        </p:nvSpPr>
        <p:spPr/>
        <p:txBody>
          <a:bodyPr/>
          <a:lstStyle/>
          <a:p>
            <a:r>
              <a:rPr lang="en-US" dirty="0"/>
              <a:t>Multi-Domain Data Management Optimization</a:t>
            </a:r>
          </a:p>
        </p:txBody>
      </p:sp>
      <p:sp>
        <p:nvSpPr>
          <p:cNvPr id="3" name="Content Placeholder 2">
            <a:extLst>
              <a:ext uri="{FF2B5EF4-FFF2-40B4-BE49-F238E27FC236}">
                <a16:creationId xmlns:a16="http://schemas.microsoft.com/office/drawing/2014/main" id="{8C80EB30-C235-C145-B432-8228D5E63AD8}"/>
              </a:ext>
            </a:extLst>
          </p:cNvPr>
          <p:cNvSpPr>
            <a:spLocks noGrp="1"/>
          </p:cNvSpPr>
          <p:nvPr>
            <p:ph idx="1"/>
          </p:nvPr>
        </p:nvSpPr>
        <p:spPr>
          <a:xfrm>
            <a:off x="167217" y="5830955"/>
            <a:ext cx="11808883" cy="493644"/>
          </a:xfrm>
        </p:spPr>
        <p:txBody>
          <a:bodyPr/>
          <a:lstStyle/>
          <a:p>
            <a:r>
              <a:rPr lang="en-US" dirty="0"/>
              <a:t>https://</a:t>
            </a:r>
            <a:r>
              <a:rPr lang="en-US" dirty="0" err="1"/>
              <a:t>irtf.org</a:t>
            </a:r>
            <a:r>
              <a:rPr lang="en-US" dirty="0"/>
              <a:t>/</a:t>
            </a:r>
            <a:r>
              <a:rPr lang="en-US" dirty="0" err="1"/>
              <a:t>anrw</a:t>
            </a:r>
            <a:r>
              <a:rPr lang="en-US" dirty="0"/>
              <a:t>/2019/slides-anrw19-final28.pdf</a:t>
            </a:r>
          </a:p>
        </p:txBody>
      </p:sp>
      <p:pic>
        <p:nvPicPr>
          <p:cNvPr id="4" name="Picture 3">
            <a:extLst>
              <a:ext uri="{FF2B5EF4-FFF2-40B4-BE49-F238E27FC236}">
                <a16:creationId xmlns:a16="http://schemas.microsoft.com/office/drawing/2014/main" id="{F4CB3184-6266-B348-9116-912F7190D117}"/>
              </a:ext>
            </a:extLst>
          </p:cNvPr>
          <p:cNvPicPr>
            <a:picLocks noChangeAspect="1"/>
          </p:cNvPicPr>
          <p:nvPr/>
        </p:nvPicPr>
        <p:blipFill>
          <a:blip r:embed="rId2"/>
          <a:stretch>
            <a:fillRect/>
          </a:stretch>
        </p:blipFill>
        <p:spPr>
          <a:xfrm>
            <a:off x="0" y="874108"/>
            <a:ext cx="12192000" cy="5109785"/>
          </a:xfrm>
          <a:prstGeom prst="rect">
            <a:avLst/>
          </a:prstGeom>
        </p:spPr>
      </p:pic>
    </p:spTree>
    <p:extLst>
      <p:ext uri="{BB962C8B-B14F-4D97-AF65-F5344CB8AC3E}">
        <p14:creationId xmlns:p14="http://schemas.microsoft.com/office/powerpoint/2010/main" val="3356983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2759" y="806837"/>
            <a:ext cx="8281440" cy="2447353"/>
          </a:xfrm>
        </p:spPr>
        <p:txBody>
          <a:bodyPr/>
          <a:lstStyle/>
          <a:p>
            <a:r>
              <a:rPr lang="en-US" sz="4267" dirty="0">
                <a:solidFill>
                  <a:srgbClr val="0F4D92"/>
                </a:solidFill>
                <a:latin typeface="Georgia" charset="0"/>
                <a:ea typeface="ＭＳ Ｐゴシック" charset="0"/>
                <a:cs typeface="ＭＳ Ｐゴシック" charset="0"/>
              </a:rPr>
              <a:t>ALTO Re-charter Item: Multidomain ALTO</a:t>
            </a:r>
            <a:endParaRPr lang="en-US" sz="2133" dirty="0"/>
          </a:p>
        </p:txBody>
      </p:sp>
      <p:sp>
        <p:nvSpPr>
          <p:cNvPr id="3" name="Subtitle 2"/>
          <p:cNvSpPr>
            <a:spLocks noGrp="1"/>
          </p:cNvSpPr>
          <p:nvPr>
            <p:ph type="subTitle" idx="1"/>
          </p:nvPr>
        </p:nvSpPr>
        <p:spPr>
          <a:xfrm>
            <a:off x="2763079" y="3254189"/>
            <a:ext cx="6400800" cy="3039035"/>
          </a:xfrm>
        </p:spPr>
        <p:txBody>
          <a:bodyPr/>
          <a:lstStyle/>
          <a:p>
            <a:pPr>
              <a:spcBef>
                <a:spcPts val="0"/>
              </a:spcBef>
            </a:pPr>
            <a:endParaRPr lang="en-US" sz="3733" dirty="0"/>
          </a:p>
          <a:p>
            <a:r>
              <a:rPr lang="en-US" sz="2667" dirty="0"/>
              <a:t>IETF 109, Virtual (Bangkok) Event</a:t>
            </a:r>
          </a:p>
          <a:p>
            <a:endParaRPr lang="en-US" sz="2667" dirty="0"/>
          </a:p>
          <a:p>
            <a:pPr>
              <a:spcBef>
                <a:spcPts val="0"/>
              </a:spcBef>
            </a:pPr>
            <a:r>
              <a:rPr lang="en-US" sz="2667" dirty="0"/>
              <a:t>Nov. 19, 2020</a:t>
            </a:r>
          </a:p>
        </p:txBody>
      </p:sp>
    </p:spTree>
    <p:extLst>
      <p:ext uri="{BB962C8B-B14F-4D97-AF65-F5344CB8AC3E}">
        <p14:creationId xmlns:p14="http://schemas.microsoft.com/office/powerpoint/2010/main" val="2592342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CEA8-1F40-AB41-889E-3DBB14FC1D46}"/>
              </a:ext>
            </a:extLst>
          </p:cNvPr>
          <p:cNvSpPr>
            <a:spLocks noGrp="1"/>
          </p:cNvSpPr>
          <p:nvPr>
            <p:ph type="title"/>
          </p:nvPr>
        </p:nvSpPr>
        <p:spPr/>
        <p:txBody>
          <a:bodyPr/>
          <a:lstStyle/>
          <a:p>
            <a:r>
              <a:rPr lang="en-US" dirty="0"/>
              <a:t>Problem (Relevance)</a:t>
            </a:r>
          </a:p>
        </p:txBody>
      </p:sp>
      <p:sp>
        <p:nvSpPr>
          <p:cNvPr id="3" name="Content Placeholder 2">
            <a:extLst>
              <a:ext uri="{FF2B5EF4-FFF2-40B4-BE49-F238E27FC236}">
                <a16:creationId xmlns:a16="http://schemas.microsoft.com/office/drawing/2014/main" id="{8DA6C592-B783-384B-87D6-4C6A1F33CF39}"/>
              </a:ext>
            </a:extLst>
          </p:cNvPr>
          <p:cNvSpPr>
            <a:spLocks noGrp="1"/>
          </p:cNvSpPr>
          <p:nvPr>
            <p:ph idx="1"/>
          </p:nvPr>
        </p:nvSpPr>
        <p:spPr>
          <a:xfrm>
            <a:off x="838200" y="1690688"/>
            <a:ext cx="10515600" cy="4850749"/>
          </a:xfrm>
        </p:spPr>
        <p:txBody>
          <a:bodyPr>
            <a:normAutofit/>
          </a:bodyPr>
          <a:lstStyle/>
          <a:p>
            <a:r>
              <a:rPr lang="en-US" sz="2400" dirty="0"/>
              <a:t>RFC 7971: "The ALTO protocol is designed for use cases where the ALTO server and client can be located in different organizations or trust domains. ALTO is inherently designed for use in multi-domain environments.  Most importantly,   ALTO is designed to enable deployments in which the ALTO server and the ALTO client are not located within the same administrative domain. ”</a:t>
            </a:r>
          </a:p>
          <a:p>
            <a:r>
              <a:rPr lang="en-US" sz="2400" dirty="0"/>
              <a:t>But existing core ALTO services including Endpoint Cost Service (ECS) and Cost Map Service query a </a:t>
            </a:r>
            <a:r>
              <a:rPr lang="en-US" sz="2400" dirty="0">
                <a:solidFill>
                  <a:srgbClr val="C00000"/>
                </a:solidFill>
              </a:rPr>
              <a:t>single</a:t>
            </a:r>
            <a:r>
              <a:rPr lang="en-US" sz="2400" dirty="0"/>
              <a:t> ALTO server for the ALTO properties (e.g., routing cost, latency, …) of the </a:t>
            </a:r>
            <a:r>
              <a:rPr lang="en-US" sz="2400" dirty="0">
                <a:solidFill>
                  <a:srgbClr val="C00000"/>
                </a:solidFill>
              </a:rPr>
              <a:t>whole network path</a:t>
            </a:r>
            <a:r>
              <a:rPr lang="en-US" sz="2400" dirty="0"/>
              <a:t>, but the path may span </a:t>
            </a:r>
            <a:r>
              <a:rPr lang="en-US" sz="2400" dirty="0">
                <a:solidFill>
                  <a:srgbClr val="C00000"/>
                </a:solidFill>
              </a:rPr>
              <a:t>multiple networks </a:t>
            </a:r>
            <a:r>
              <a:rPr lang="en-US" sz="2400" dirty="0"/>
              <a:t>served by </a:t>
            </a:r>
            <a:r>
              <a:rPr lang="en-US" sz="2400" dirty="0">
                <a:solidFill>
                  <a:srgbClr val="C00000"/>
                </a:solidFill>
              </a:rPr>
              <a:t>multiple ALTO servers</a:t>
            </a:r>
            <a:r>
              <a:rPr lang="en-US" sz="2400" dirty="0"/>
              <a:t>.</a:t>
            </a:r>
          </a:p>
          <a:p>
            <a:r>
              <a:rPr lang="en-US" sz="2400" dirty="0"/>
              <a:t>Multiple projects (e.g., [1][2]) identify </a:t>
            </a:r>
            <a:r>
              <a:rPr lang="en-US" sz="2400" dirty="0">
                <a:solidFill>
                  <a:srgbClr val="C00000"/>
                </a:solidFill>
              </a:rPr>
              <a:t>systematic multi-domain design</a:t>
            </a:r>
            <a:r>
              <a:rPr lang="en-US" sz="2400" dirty="0"/>
              <a:t> as a key missing feature of ALTO.</a:t>
            </a:r>
          </a:p>
        </p:txBody>
      </p:sp>
      <p:sp>
        <p:nvSpPr>
          <p:cNvPr id="4" name="Rectangle 3">
            <a:extLst>
              <a:ext uri="{FF2B5EF4-FFF2-40B4-BE49-F238E27FC236}">
                <a16:creationId xmlns:a16="http://schemas.microsoft.com/office/drawing/2014/main" id="{574F0552-4589-814F-94D4-7C8D73FF0D81}"/>
              </a:ext>
            </a:extLst>
          </p:cNvPr>
          <p:cNvSpPr/>
          <p:nvPr/>
        </p:nvSpPr>
        <p:spPr>
          <a:xfrm>
            <a:off x="463061" y="5919374"/>
            <a:ext cx="9736015" cy="646331"/>
          </a:xfrm>
          <a:prstGeom prst="rect">
            <a:avLst/>
          </a:prstGeom>
        </p:spPr>
        <p:txBody>
          <a:bodyPr wrap="square">
            <a:spAutoFit/>
          </a:bodyPr>
          <a:lstStyle/>
          <a:p>
            <a:pPr fontAlgn="base"/>
            <a:r>
              <a:rPr lang="en-US" u="sng" dirty="0"/>
              <a:t>[1] https://datatracker.ietf.org/doc/draft-</a:t>
            </a:r>
            <a:r>
              <a:rPr lang="en-US" u="sng" dirty="0" err="1"/>
              <a:t>lachos</a:t>
            </a:r>
            <a:r>
              <a:rPr lang="en-US" u="sng" dirty="0"/>
              <a:t>-alto-multi-domain-use-cases/</a:t>
            </a:r>
            <a:br>
              <a:rPr lang="en-US" u="sng" dirty="0"/>
            </a:br>
            <a:r>
              <a:rPr lang="en-US" u="sng" dirty="0"/>
              <a:t>[2] https://</a:t>
            </a:r>
            <a:r>
              <a:rPr lang="en-US" u="sng" dirty="0" err="1"/>
              <a:t>datatracker.ietf.org</a:t>
            </a:r>
            <a:r>
              <a:rPr lang="en-US" u="sng" dirty="0"/>
              <a:t>/doc/draft-</a:t>
            </a:r>
            <a:r>
              <a:rPr lang="en-US" u="sng" dirty="0" err="1"/>
              <a:t>xiang</a:t>
            </a:r>
            <a:r>
              <a:rPr lang="en-US" u="sng" dirty="0"/>
              <a:t>-alto-multidomain-analytics/</a:t>
            </a:r>
          </a:p>
        </p:txBody>
      </p:sp>
    </p:spTree>
    <p:extLst>
      <p:ext uri="{BB962C8B-B14F-4D97-AF65-F5344CB8AC3E}">
        <p14:creationId xmlns:p14="http://schemas.microsoft.com/office/powerpoint/2010/main" val="47805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7FE6-27D3-104C-860C-047385E339EE}"/>
              </a:ext>
            </a:extLst>
          </p:cNvPr>
          <p:cNvSpPr>
            <a:spLocks noGrp="1"/>
          </p:cNvSpPr>
          <p:nvPr>
            <p:ph type="title"/>
          </p:nvPr>
        </p:nvSpPr>
        <p:spPr>
          <a:xfrm>
            <a:off x="87434" y="-37344"/>
            <a:ext cx="10515600" cy="1048195"/>
          </a:xfrm>
        </p:spPr>
        <p:txBody>
          <a:bodyPr/>
          <a:lstStyle/>
          <a:p>
            <a:r>
              <a:rPr lang="en-US" dirty="0"/>
              <a:t>Problem (Relevance)</a:t>
            </a:r>
          </a:p>
        </p:txBody>
      </p:sp>
      <p:sp>
        <p:nvSpPr>
          <p:cNvPr id="6" name="object 2">
            <a:extLst>
              <a:ext uri="{FF2B5EF4-FFF2-40B4-BE49-F238E27FC236}">
                <a16:creationId xmlns:a16="http://schemas.microsoft.com/office/drawing/2014/main" id="{590CE001-F511-B949-BE22-08CF17F84A6D}"/>
              </a:ext>
            </a:extLst>
          </p:cNvPr>
          <p:cNvSpPr txBox="1"/>
          <p:nvPr/>
        </p:nvSpPr>
        <p:spPr>
          <a:xfrm>
            <a:off x="456292" y="4271010"/>
            <a:ext cx="9251315" cy="391160"/>
          </a:xfrm>
          <a:prstGeom prst="rect">
            <a:avLst/>
          </a:prstGeom>
        </p:spPr>
        <p:txBody>
          <a:bodyPr vert="horz" wrap="square" lIns="0" tIns="12700" rIns="0" bIns="0" rtlCol="0">
            <a:spAutoFit/>
          </a:bodyPr>
          <a:lstStyle/>
          <a:p>
            <a:pPr marL="12700">
              <a:lnSpc>
                <a:spcPct val="100000"/>
              </a:lnSpc>
              <a:spcBef>
                <a:spcPts val="100"/>
              </a:spcBef>
            </a:pPr>
            <a:r>
              <a:rPr sz="2400" spc="-90" dirty="0">
                <a:latin typeface="Arial"/>
                <a:cs typeface="Arial"/>
              </a:rPr>
              <a:t>Which </a:t>
            </a:r>
            <a:r>
              <a:rPr sz="2400" spc="-114" dirty="0">
                <a:latin typeface="Arial"/>
                <a:cs typeface="Arial"/>
              </a:rPr>
              <a:t>guidance </a:t>
            </a:r>
            <a:r>
              <a:rPr sz="2400" spc="-95" dirty="0">
                <a:latin typeface="Arial"/>
                <a:cs typeface="Arial"/>
              </a:rPr>
              <a:t>should </a:t>
            </a:r>
            <a:r>
              <a:rPr sz="2400" spc="-310" dirty="0">
                <a:latin typeface="Arial"/>
                <a:cs typeface="Arial"/>
              </a:rPr>
              <a:t>ISP </a:t>
            </a:r>
            <a:r>
              <a:rPr sz="2400" spc="-120" dirty="0">
                <a:latin typeface="Arial"/>
                <a:cs typeface="Arial"/>
              </a:rPr>
              <a:t>1 give </a:t>
            </a:r>
            <a:r>
              <a:rPr sz="2400" spc="20" dirty="0">
                <a:latin typeface="Arial"/>
                <a:cs typeface="Arial"/>
              </a:rPr>
              <a:t>to </a:t>
            </a:r>
            <a:r>
              <a:rPr sz="2400" spc="-165" dirty="0">
                <a:latin typeface="Arial"/>
                <a:cs typeface="Arial"/>
              </a:rPr>
              <a:t>Peer </a:t>
            </a:r>
            <a:r>
              <a:rPr sz="2400" spc="-360" dirty="0">
                <a:latin typeface="Arial"/>
                <a:cs typeface="Arial"/>
              </a:rPr>
              <a:t>X</a:t>
            </a:r>
            <a:r>
              <a:rPr lang="en-US" sz="2400" spc="-360" dirty="0">
                <a:latin typeface="Arial"/>
                <a:cs typeface="Arial"/>
              </a:rPr>
              <a:t> </a:t>
            </a:r>
            <a:r>
              <a:rPr sz="2400" spc="-360" dirty="0">
                <a:latin typeface="Arial"/>
                <a:cs typeface="Arial"/>
              </a:rPr>
              <a:t> </a:t>
            </a:r>
            <a:r>
              <a:rPr sz="2400" spc="-140" dirty="0">
                <a:latin typeface="Arial"/>
                <a:cs typeface="Arial"/>
              </a:rPr>
              <a:t>(based </a:t>
            </a:r>
            <a:r>
              <a:rPr sz="2400" spc="-80" dirty="0">
                <a:latin typeface="Arial"/>
                <a:cs typeface="Arial"/>
              </a:rPr>
              <a:t>on </a:t>
            </a:r>
            <a:r>
              <a:rPr sz="2400" spc="-60" dirty="0">
                <a:latin typeface="Arial"/>
                <a:cs typeface="Arial"/>
              </a:rPr>
              <a:t>relative</a:t>
            </a:r>
            <a:r>
              <a:rPr sz="2400" spc="-310" dirty="0">
                <a:latin typeface="Arial"/>
                <a:cs typeface="Arial"/>
              </a:rPr>
              <a:t> </a:t>
            </a:r>
            <a:r>
              <a:rPr sz="2400" spc="-100" dirty="0">
                <a:latin typeface="Arial"/>
                <a:cs typeface="Arial"/>
              </a:rPr>
              <a:t>preference)?</a:t>
            </a:r>
            <a:endParaRPr sz="2400" dirty="0">
              <a:latin typeface="Arial"/>
              <a:cs typeface="Arial"/>
            </a:endParaRPr>
          </a:p>
        </p:txBody>
      </p:sp>
      <p:sp>
        <p:nvSpPr>
          <p:cNvPr id="7" name="object 3">
            <a:extLst>
              <a:ext uri="{FF2B5EF4-FFF2-40B4-BE49-F238E27FC236}">
                <a16:creationId xmlns:a16="http://schemas.microsoft.com/office/drawing/2014/main" id="{8D2A3582-AF9B-E147-81AB-CE7336A5779F}"/>
              </a:ext>
            </a:extLst>
          </p:cNvPr>
          <p:cNvSpPr txBox="1"/>
          <p:nvPr/>
        </p:nvSpPr>
        <p:spPr>
          <a:xfrm>
            <a:off x="456292" y="6638036"/>
            <a:ext cx="338455" cy="208915"/>
          </a:xfrm>
          <a:prstGeom prst="rect">
            <a:avLst/>
          </a:prstGeom>
        </p:spPr>
        <p:txBody>
          <a:bodyPr vert="horz" wrap="square" lIns="0" tIns="12700" rIns="0" bIns="0" rtlCol="0">
            <a:spAutoFit/>
          </a:bodyPr>
          <a:lstStyle/>
          <a:p>
            <a:pPr marL="12700">
              <a:lnSpc>
                <a:spcPct val="100000"/>
              </a:lnSpc>
              <a:spcBef>
                <a:spcPts val="100"/>
              </a:spcBef>
            </a:pPr>
            <a:r>
              <a:rPr sz="1200" spc="-150" dirty="0">
                <a:solidFill>
                  <a:srgbClr val="888888"/>
                </a:solidFill>
                <a:latin typeface="Arial"/>
                <a:cs typeface="Arial"/>
              </a:rPr>
              <a:t>A</a:t>
            </a:r>
            <a:r>
              <a:rPr sz="1200" spc="-210" dirty="0">
                <a:solidFill>
                  <a:srgbClr val="888888"/>
                </a:solidFill>
                <a:latin typeface="Arial"/>
                <a:cs typeface="Arial"/>
              </a:rPr>
              <a:t>L</a:t>
            </a:r>
            <a:r>
              <a:rPr sz="1200" spc="-185" dirty="0">
                <a:solidFill>
                  <a:srgbClr val="888888"/>
                </a:solidFill>
                <a:latin typeface="Arial"/>
                <a:cs typeface="Arial"/>
              </a:rPr>
              <a:t>T</a:t>
            </a:r>
            <a:r>
              <a:rPr sz="1200" spc="-140" dirty="0">
                <a:solidFill>
                  <a:srgbClr val="888888"/>
                </a:solidFill>
                <a:latin typeface="Arial"/>
                <a:cs typeface="Arial"/>
              </a:rPr>
              <a:t>O</a:t>
            </a:r>
            <a:endParaRPr sz="1200">
              <a:latin typeface="Arial"/>
              <a:cs typeface="Arial"/>
            </a:endParaRPr>
          </a:p>
        </p:txBody>
      </p:sp>
      <p:sp>
        <p:nvSpPr>
          <p:cNvPr id="8" name="object 4">
            <a:extLst>
              <a:ext uri="{FF2B5EF4-FFF2-40B4-BE49-F238E27FC236}">
                <a16:creationId xmlns:a16="http://schemas.microsoft.com/office/drawing/2014/main" id="{201CE2AA-B11E-0F46-BD66-A7CDAE8ACC58}"/>
              </a:ext>
            </a:extLst>
          </p:cNvPr>
          <p:cNvSpPr txBox="1"/>
          <p:nvPr/>
        </p:nvSpPr>
        <p:spPr>
          <a:xfrm>
            <a:off x="4772844" y="6638036"/>
            <a:ext cx="2011680" cy="208915"/>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888888"/>
                </a:solidFill>
                <a:latin typeface="Arial"/>
                <a:cs typeface="Arial"/>
              </a:rPr>
              <a:t>2020-09-30</a:t>
            </a:r>
            <a:r>
              <a:rPr sz="1200" spc="-114" dirty="0">
                <a:solidFill>
                  <a:srgbClr val="888888"/>
                </a:solidFill>
                <a:latin typeface="Arial"/>
                <a:cs typeface="Arial"/>
              </a:rPr>
              <a:t> </a:t>
            </a:r>
            <a:r>
              <a:rPr sz="1200" spc="-40" dirty="0">
                <a:solidFill>
                  <a:srgbClr val="888888"/>
                </a:solidFill>
                <a:latin typeface="Arial"/>
                <a:cs typeface="Arial"/>
                <a:hlinkClick r:id="rId2"/>
              </a:rPr>
              <a:t>ietf-alto@skiesel.de</a:t>
            </a:r>
            <a:endParaRPr sz="1200">
              <a:latin typeface="Arial"/>
              <a:cs typeface="Arial"/>
            </a:endParaRPr>
          </a:p>
        </p:txBody>
      </p:sp>
      <p:sp>
        <p:nvSpPr>
          <p:cNvPr id="10" name="object 6">
            <a:extLst>
              <a:ext uri="{FF2B5EF4-FFF2-40B4-BE49-F238E27FC236}">
                <a16:creationId xmlns:a16="http://schemas.microsoft.com/office/drawing/2014/main" id="{48FA6BC3-E828-F241-B733-AAF4C1249CE3}"/>
              </a:ext>
            </a:extLst>
          </p:cNvPr>
          <p:cNvSpPr/>
          <p:nvPr/>
        </p:nvSpPr>
        <p:spPr>
          <a:xfrm>
            <a:off x="289538" y="703344"/>
            <a:ext cx="10776218" cy="3432532"/>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C4ECA4E6-E07C-9141-A31E-0819EB1AF8A1}"/>
              </a:ext>
            </a:extLst>
          </p:cNvPr>
          <p:cNvSpPr txBox="1"/>
          <p:nvPr/>
        </p:nvSpPr>
        <p:spPr>
          <a:xfrm>
            <a:off x="456292" y="4653534"/>
            <a:ext cx="2315210" cy="1647189"/>
          </a:xfrm>
          <a:prstGeom prst="rect">
            <a:avLst/>
          </a:prstGeom>
        </p:spPr>
        <p:txBody>
          <a:bodyPr vert="horz" wrap="square" lIns="0" tIns="52069" rIns="0" bIns="0" rtlCol="0">
            <a:spAutoFit/>
          </a:bodyPr>
          <a:lstStyle/>
          <a:p>
            <a:pPr marL="469900" indent="-457834">
              <a:lnSpc>
                <a:spcPct val="100000"/>
              </a:lnSpc>
              <a:spcBef>
                <a:spcPts val="409"/>
              </a:spcBef>
              <a:buAutoNum type="arabicPeriod"/>
              <a:tabLst>
                <a:tab pos="469900" algn="l"/>
                <a:tab pos="470534" algn="l"/>
              </a:tabLst>
            </a:pPr>
            <a:r>
              <a:rPr sz="2400" spc="-165" dirty="0">
                <a:latin typeface="Arial"/>
                <a:cs typeface="Arial"/>
              </a:rPr>
              <a:t>Peer</a:t>
            </a:r>
            <a:r>
              <a:rPr sz="2400" spc="-215" dirty="0">
                <a:latin typeface="Arial"/>
                <a:cs typeface="Arial"/>
              </a:rPr>
              <a:t> </a:t>
            </a:r>
            <a:r>
              <a:rPr sz="2400" spc="-170" dirty="0">
                <a:latin typeface="Arial"/>
                <a:cs typeface="Arial"/>
              </a:rPr>
              <a:t>1A</a:t>
            </a:r>
            <a:endParaRPr sz="2400">
              <a:latin typeface="Arial"/>
              <a:cs typeface="Arial"/>
            </a:endParaRPr>
          </a:p>
          <a:p>
            <a:pPr marL="469900" indent="-457834">
              <a:lnSpc>
                <a:spcPct val="100000"/>
              </a:lnSpc>
              <a:spcBef>
                <a:spcPts val="310"/>
              </a:spcBef>
              <a:buAutoNum type="arabicPeriod"/>
              <a:tabLst>
                <a:tab pos="469900" algn="l"/>
                <a:tab pos="470534" algn="l"/>
              </a:tabLst>
            </a:pPr>
            <a:r>
              <a:rPr sz="2400" spc="-165" dirty="0">
                <a:latin typeface="Arial"/>
                <a:cs typeface="Arial"/>
              </a:rPr>
              <a:t>Peer</a:t>
            </a:r>
            <a:r>
              <a:rPr sz="2400" spc="-215" dirty="0">
                <a:latin typeface="Arial"/>
                <a:cs typeface="Arial"/>
              </a:rPr>
              <a:t> 1B</a:t>
            </a:r>
            <a:endParaRPr sz="2400">
              <a:latin typeface="Arial"/>
              <a:cs typeface="Arial"/>
            </a:endParaRPr>
          </a:p>
          <a:p>
            <a:pPr marL="469900" indent="-457834">
              <a:lnSpc>
                <a:spcPct val="100000"/>
              </a:lnSpc>
              <a:spcBef>
                <a:spcPts val="315"/>
              </a:spcBef>
              <a:buAutoNum type="arabicPeriod"/>
              <a:tabLst>
                <a:tab pos="469900" algn="l"/>
                <a:tab pos="470534" algn="l"/>
              </a:tabLst>
            </a:pPr>
            <a:r>
              <a:rPr sz="2400" spc="-165" dirty="0">
                <a:latin typeface="Arial"/>
                <a:cs typeface="Arial"/>
              </a:rPr>
              <a:t>Peer </a:t>
            </a:r>
            <a:r>
              <a:rPr sz="2400" spc="-135" dirty="0">
                <a:latin typeface="Arial"/>
                <a:cs typeface="Arial"/>
              </a:rPr>
              <a:t>2A, </a:t>
            </a:r>
            <a:r>
              <a:rPr sz="2400" spc="-215" dirty="0">
                <a:latin typeface="Arial"/>
                <a:cs typeface="Arial"/>
              </a:rPr>
              <a:t>2B</a:t>
            </a:r>
            <a:r>
              <a:rPr sz="2400" spc="-155" dirty="0">
                <a:latin typeface="Arial"/>
                <a:cs typeface="Arial"/>
              </a:rPr>
              <a:t> </a:t>
            </a:r>
            <a:r>
              <a:rPr sz="2400" spc="35" dirty="0">
                <a:latin typeface="Arial"/>
                <a:cs typeface="Arial"/>
              </a:rPr>
              <a:t>(*)</a:t>
            </a:r>
            <a:endParaRPr sz="2400">
              <a:latin typeface="Arial"/>
              <a:cs typeface="Arial"/>
            </a:endParaRPr>
          </a:p>
          <a:p>
            <a:pPr marL="469900" indent="-457834">
              <a:lnSpc>
                <a:spcPct val="100000"/>
              </a:lnSpc>
              <a:spcBef>
                <a:spcPts val="315"/>
              </a:spcBef>
              <a:buAutoNum type="arabicPeriod"/>
              <a:tabLst>
                <a:tab pos="469900" algn="l"/>
                <a:tab pos="470534" algn="l"/>
              </a:tabLst>
            </a:pPr>
            <a:r>
              <a:rPr sz="2400" spc="-165" dirty="0">
                <a:latin typeface="Arial"/>
                <a:cs typeface="Arial"/>
              </a:rPr>
              <a:t>Peer </a:t>
            </a:r>
            <a:r>
              <a:rPr sz="2400" spc="-135" dirty="0">
                <a:latin typeface="Arial"/>
                <a:cs typeface="Arial"/>
              </a:rPr>
              <a:t>3A, </a:t>
            </a:r>
            <a:r>
              <a:rPr sz="2400" spc="-215" dirty="0">
                <a:latin typeface="Arial"/>
                <a:cs typeface="Arial"/>
              </a:rPr>
              <a:t>3B</a:t>
            </a:r>
            <a:r>
              <a:rPr sz="2400" spc="-155" dirty="0">
                <a:latin typeface="Arial"/>
                <a:cs typeface="Arial"/>
              </a:rPr>
              <a:t> </a:t>
            </a:r>
            <a:r>
              <a:rPr sz="2400" spc="35" dirty="0">
                <a:latin typeface="Arial"/>
                <a:cs typeface="Arial"/>
              </a:rPr>
              <a:t>(*)</a:t>
            </a:r>
            <a:endParaRPr sz="2400">
              <a:latin typeface="Arial"/>
              <a:cs typeface="Arial"/>
            </a:endParaRPr>
          </a:p>
        </p:txBody>
      </p:sp>
      <p:sp>
        <p:nvSpPr>
          <p:cNvPr id="12" name="object 8">
            <a:extLst>
              <a:ext uri="{FF2B5EF4-FFF2-40B4-BE49-F238E27FC236}">
                <a16:creationId xmlns:a16="http://schemas.microsoft.com/office/drawing/2014/main" id="{20AD0101-2D51-D64E-A2D6-B671E6E5ADB7}"/>
              </a:ext>
            </a:extLst>
          </p:cNvPr>
          <p:cNvSpPr txBox="1"/>
          <p:nvPr/>
        </p:nvSpPr>
        <p:spPr>
          <a:xfrm>
            <a:off x="6113711" y="4930902"/>
            <a:ext cx="4780915" cy="1428750"/>
          </a:xfrm>
          <a:prstGeom prst="rect">
            <a:avLst/>
          </a:prstGeom>
        </p:spPr>
        <p:txBody>
          <a:bodyPr vert="horz" wrap="square" lIns="0" tIns="43180" rIns="0" bIns="0" rtlCol="0">
            <a:spAutoFit/>
          </a:bodyPr>
          <a:lstStyle/>
          <a:p>
            <a:pPr marL="12700" marR="5080">
              <a:lnSpc>
                <a:spcPct val="90000"/>
              </a:lnSpc>
              <a:spcBef>
                <a:spcPts val="340"/>
              </a:spcBef>
            </a:pPr>
            <a:r>
              <a:rPr sz="2000" spc="30" dirty="0">
                <a:latin typeface="Arial"/>
                <a:cs typeface="Arial"/>
              </a:rPr>
              <a:t>(*) </a:t>
            </a:r>
            <a:r>
              <a:rPr sz="2000" spc="-170" dirty="0">
                <a:latin typeface="Arial"/>
                <a:cs typeface="Arial"/>
              </a:rPr>
              <a:t>= </a:t>
            </a:r>
            <a:r>
              <a:rPr sz="2000" spc="-185" dirty="0">
                <a:latin typeface="Arial"/>
                <a:cs typeface="Arial"/>
              </a:rPr>
              <a:t>?A </a:t>
            </a:r>
            <a:r>
              <a:rPr sz="2000" spc="-95" dirty="0">
                <a:latin typeface="Arial"/>
                <a:cs typeface="Arial"/>
              </a:rPr>
              <a:t>and </a:t>
            </a:r>
            <a:r>
              <a:rPr sz="2000" spc="-225" dirty="0">
                <a:latin typeface="Arial"/>
                <a:cs typeface="Arial"/>
              </a:rPr>
              <a:t>?B </a:t>
            </a:r>
            <a:r>
              <a:rPr sz="2000" spc="-90" dirty="0">
                <a:latin typeface="Arial"/>
                <a:cs typeface="Arial"/>
              </a:rPr>
              <a:t>are </a:t>
            </a:r>
            <a:r>
              <a:rPr sz="2000" spc="-60" dirty="0">
                <a:latin typeface="Arial"/>
                <a:cs typeface="Arial"/>
              </a:rPr>
              <a:t>on </a:t>
            </a:r>
            <a:r>
              <a:rPr sz="2000" spc="-20" dirty="0">
                <a:latin typeface="Arial"/>
                <a:cs typeface="Arial"/>
              </a:rPr>
              <a:t>the </a:t>
            </a:r>
            <a:r>
              <a:rPr sz="2000" spc="-145" dirty="0">
                <a:latin typeface="Arial"/>
                <a:cs typeface="Arial"/>
              </a:rPr>
              <a:t>same </a:t>
            </a:r>
            <a:r>
              <a:rPr sz="2000" spc="-70" dirty="0">
                <a:latin typeface="Arial"/>
                <a:cs typeface="Arial"/>
              </a:rPr>
              <a:t>level </a:t>
            </a:r>
            <a:r>
              <a:rPr sz="2000" spc="-5" dirty="0">
                <a:latin typeface="Arial"/>
                <a:cs typeface="Arial"/>
              </a:rPr>
              <a:t>of  </a:t>
            </a:r>
            <a:r>
              <a:rPr sz="2000" spc="-75" dirty="0">
                <a:latin typeface="Arial"/>
                <a:cs typeface="Arial"/>
              </a:rPr>
              <a:t>preference, </a:t>
            </a:r>
            <a:r>
              <a:rPr sz="2000" spc="-130" dirty="0">
                <a:latin typeface="Arial"/>
                <a:cs typeface="Arial"/>
              </a:rPr>
              <a:t>because </a:t>
            </a:r>
            <a:r>
              <a:rPr sz="2000" spc="-215" dirty="0">
                <a:latin typeface="Arial"/>
                <a:cs typeface="Arial"/>
              </a:rPr>
              <a:t>ISP1 </a:t>
            </a:r>
            <a:r>
              <a:rPr sz="2000" spc="-40" dirty="0">
                <a:latin typeface="Arial"/>
                <a:cs typeface="Arial"/>
              </a:rPr>
              <a:t>might </a:t>
            </a:r>
            <a:r>
              <a:rPr sz="2000" spc="-5" dirty="0">
                <a:latin typeface="Arial"/>
                <a:cs typeface="Arial"/>
              </a:rPr>
              <a:t>not </a:t>
            </a:r>
            <a:r>
              <a:rPr sz="2000" spc="-60" dirty="0">
                <a:latin typeface="Arial"/>
                <a:cs typeface="Arial"/>
              </a:rPr>
              <a:t>know</a:t>
            </a:r>
            <a:r>
              <a:rPr sz="2000" spc="-220" dirty="0">
                <a:latin typeface="Arial"/>
                <a:cs typeface="Arial"/>
              </a:rPr>
              <a:t> </a:t>
            </a:r>
            <a:r>
              <a:rPr sz="2000" spc="-5" dirty="0">
                <a:latin typeface="Arial"/>
                <a:cs typeface="Arial"/>
              </a:rPr>
              <a:t>that  </a:t>
            </a:r>
            <a:r>
              <a:rPr sz="2000" spc="-45" dirty="0">
                <a:latin typeface="Arial"/>
                <a:cs typeface="Arial"/>
              </a:rPr>
              <a:t>they </a:t>
            </a:r>
            <a:r>
              <a:rPr sz="2000" spc="-90" dirty="0">
                <a:latin typeface="Arial"/>
                <a:cs typeface="Arial"/>
              </a:rPr>
              <a:t>are </a:t>
            </a:r>
            <a:r>
              <a:rPr sz="2000" spc="-35" dirty="0">
                <a:latin typeface="Arial"/>
                <a:cs typeface="Arial"/>
              </a:rPr>
              <a:t>wireline </a:t>
            </a:r>
            <a:r>
              <a:rPr sz="2000" spc="-130" dirty="0">
                <a:latin typeface="Arial"/>
                <a:cs typeface="Arial"/>
              </a:rPr>
              <a:t>vs. </a:t>
            </a:r>
            <a:r>
              <a:rPr sz="2000" spc="-85" dirty="0">
                <a:latin typeface="Arial"/>
                <a:cs typeface="Arial"/>
              </a:rPr>
              <a:t>wireless, </a:t>
            </a:r>
            <a:r>
              <a:rPr sz="2000" spc="-55" dirty="0">
                <a:latin typeface="Arial"/>
                <a:cs typeface="Arial"/>
              </a:rPr>
              <a:t>doesn’t </a:t>
            </a:r>
            <a:r>
              <a:rPr sz="2000" spc="-110" dirty="0">
                <a:latin typeface="Arial"/>
                <a:cs typeface="Arial"/>
              </a:rPr>
              <a:t>care  </a:t>
            </a:r>
            <a:r>
              <a:rPr sz="2000" spc="-60" dirty="0">
                <a:latin typeface="Arial"/>
                <a:cs typeface="Arial"/>
              </a:rPr>
              <a:t>(monetary </a:t>
            </a:r>
            <a:r>
              <a:rPr sz="2000" spc="-90" dirty="0">
                <a:latin typeface="Arial"/>
                <a:cs typeface="Arial"/>
              </a:rPr>
              <a:t>cost </a:t>
            </a:r>
            <a:r>
              <a:rPr sz="2000" spc="-105" dirty="0">
                <a:latin typeface="Arial"/>
                <a:cs typeface="Arial"/>
              </a:rPr>
              <a:t>is </a:t>
            </a:r>
            <a:r>
              <a:rPr sz="2000" spc="-20" dirty="0">
                <a:latin typeface="Arial"/>
                <a:cs typeface="Arial"/>
              </a:rPr>
              <a:t>the </a:t>
            </a:r>
            <a:r>
              <a:rPr sz="2000" spc="-145" dirty="0">
                <a:latin typeface="Arial"/>
                <a:cs typeface="Arial"/>
              </a:rPr>
              <a:t>same </a:t>
            </a:r>
            <a:r>
              <a:rPr sz="2000" spc="-5" dirty="0">
                <a:latin typeface="Arial"/>
                <a:cs typeface="Arial"/>
              </a:rPr>
              <a:t>for </a:t>
            </a:r>
            <a:r>
              <a:rPr sz="2000" spc="-165" dirty="0">
                <a:latin typeface="Arial"/>
                <a:cs typeface="Arial"/>
              </a:rPr>
              <a:t>ISP1), </a:t>
            </a:r>
            <a:r>
              <a:rPr sz="2000" spc="-20" dirty="0">
                <a:latin typeface="Arial"/>
                <a:cs typeface="Arial"/>
              </a:rPr>
              <a:t>and/or  </a:t>
            </a:r>
            <a:r>
              <a:rPr sz="2000" spc="-15" dirty="0">
                <a:latin typeface="Arial"/>
                <a:cs typeface="Arial"/>
              </a:rPr>
              <a:t>wouldn’t</a:t>
            </a:r>
            <a:r>
              <a:rPr sz="2000" spc="-125" dirty="0">
                <a:latin typeface="Arial"/>
                <a:cs typeface="Arial"/>
              </a:rPr>
              <a:t> </a:t>
            </a:r>
            <a:r>
              <a:rPr sz="2000" spc="-85" dirty="0">
                <a:latin typeface="Arial"/>
                <a:cs typeface="Arial"/>
              </a:rPr>
              <a:t>dare</a:t>
            </a:r>
            <a:r>
              <a:rPr sz="2000" spc="-105" dirty="0">
                <a:latin typeface="Arial"/>
                <a:cs typeface="Arial"/>
              </a:rPr>
              <a:t> </a:t>
            </a:r>
            <a:r>
              <a:rPr sz="2000" spc="15" dirty="0">
                <a:latin typeface="Arial"/>
                <a:cs typeface="Arial"/>
              </a:rPr>
              <a:t>to</a:t>
            </a:r>
            <a:r>
              <a:rPr sz="2000" spc="-114" dirty="0">
                <a:latin typeface="Arial"/>
                <a:cs typeface="Arial"/>
              </a:rPr>
              <a:t> </a:t>
            </a:r>
            <a:r>
              <a:rPr sz="2000" spc="-5" dirty="0">
                <a:latin typeface="Arial"/>
                <a:cs typeface="Arial"/>
              </a:rPr>
              <a:t>tell</a:t>
            </a:r>
            <a:r>
              <a:rPr sz="2000" spc="-85" dirty="0">
                <a:latin typeface="Arial"/>
                <a:cs typeface="Arial"/>
              </a:rPr>
              <a:t> </a:t>
            </a:r>
            <a:r>
              <a:rPr sz="2000" spc="-110" dirty="0">
                <a:latin typeface="Arial"/>
                <a:cs typeface="Arial"/>
              </a:rPr>
              <a:t>even</a:t>
            </a:r>
            <a:r>
              <a:rPr sz="2000" spc="-105" dirty="0">
                <a:latin typeface="Arial"/>
                <a:cs typeface="Arial"/>
              </a:rPr>
              <a:t> </a:t>
            </a:r>
            <a:r>
              <a:rPr sz="2000" spc="35" dirty="0">
                <a:latin typeface="Arial"/>
                <a:cs typeface="Arial"/>
              </a:rPr>
              <a:t>if</a:t>
            </a:r>
            <a:r>
              <a:rPr sz="2000" spc="-105" dirty="0">
                <a:latin typeface="Arial"/>
                <a:cs typeface="Arial"/>
              </a:rPr>
              <a:t> </a:t>
            </a:r>
            <a:r>
              <a:rPr sz="2000" spc="-45" dirty="0">
                <a:latin typeface="Arial"/>
                <a:cs typeface="Arial"/>
              </a:rPr>
              <a:t>they</a:t>
            </a:r>
            <a:r>
              <a:rPr sz="2000" spc="-110" dirty="0">
                <a:latin typeface="Arial"/>
                <a:cs typeface="Arial"/>
              </a:rPr>
              <a:t> </a:t>
            </a:r>
            <a:r>
              <a:rPr sz="2000" spc="-75" dirty="0">
                <a:latin typeface="Arial"/>
                <a:cs typeface="Arial"/>
              </a:rPr>
              <a:t>knew</a:t>
            </a:r>
            <a:endParaRPr sz="2000">
              <a:latin typeface="Arial"/>
              <a:cs typeface="Arial"/>
            </a:endParaRPr>
          </a:p>
        </p:txBody>
      </p:sp>
      <p:sp>
        <p:nvSpPr>
          <p:cNvPr id="13" name="object 9">
            <a:extLst>
              <a:ext uri="{FF2B5EF4-FFF2-40B4-BE49-F238E27FC236}">
                <a16:creationId xmlns:a16="http://schemas.microsoft.com/office/drawing/2014/main" id="{07345C52-3A84-5E40-B4D1-45D390C6A2F5}"/>
              </a:ext>
            </a:extLst>
          </p:cNvPr>
          <p:cNvSpPr txBox="1"/>
          <p:nvPr/>
        </p:nvSpPr>
        <p:spPr>
          <a:xfrm>
            <a:off x="3028754" y="4653534"/>
            <a:ext cx="2316480" cy="1647189"/>
          </a:xfrm>
          <a:prstGeom prst="rect">
            <a:avLst/>
          </a:prstGeom>
        </p:spPr>
        <p:txBody>
          <a:bodyPr vert="horz" wrap="square" lIns="0" tIns="52069" rIns="0" bIns="0" rtlCol="0">
            <a:spAutoFit/>
          </a:bodyPr>
          <a:lstStyle/>
          <a:p>
            <a:pPr marL="469900" indent="-457200">
              <a:lnSpc>
                <a:spcPct val="100000"/>
              </a:lnSpc>
              <a:spcBef>
                <a:spcPts val="409"/>
              </a:spcBef>
              <a:buAutoNum type="arabicPeriod"/>
              <a:tabLst>
                <a:tab pos="469265" algn="l"/>
                <a:tab pos="469900" algn="l"/>
              </a:tabLst>
            </a:pPr>
            <a:r>
              <a:rPr sz="2400" spc="-165" dirty="0">
                <a:latin typeface="Arial"/>
                <a:cs typeface="Arial"/>
              </a:rPr>
              <a:t>Peer</a:t>
            </a:r>
            <a:r>
              <a:rPr sz="2400" spc="-135" dirty="0">
                <a:latin typeface="Arial"/>
                <a:cs typeface="Arial"/>
              </a:rPr>
              <a:t> </a:t>
            </a:r>
            <a:r>
              <a:rPr sz="2400" spc="-170" dirty="0">
                <a:latin typeface="Arial"/>
                <a:cs typeface="Arial"/>
              </a:rPr>
              <a:t>1A</a:t>
            </a:r>
            <a:endParaRPr sz="2400">
              <a:latin typeface="Arial"/>
              <a:cs typeface="Arial"/>
            </a:endParaRPr>
          </a:p>
          <a:p>
            <a:pPr marL="469900" indent="-457200">
              <a:lnSpc>
                <a:spcPct val="100000"/>
              </a:lnSpc>
              <a:spcBef>
                <a:spcPts val="310"/>
              </a:spcBef>
              <a:buAutoNum type="arabicPeriod"/>
              <a:tabLst>
                <a:tab pos="469265" algn="l"/>
                <a:tab pos="469900" algn="l"/>
              </a:tabLst>
            </a:pPr>
            <a:r>
              <a:rPr sz="2400" spc="-165" dirty="0">
                <a:latin typeface="Arial"/>
                <a:cs typeface="Arial"/>
              </a:rPr>
              <a:t>Peer </a:t>
            </a:r>
            <a:r>
              <a:rPr sz="2400" spc="-135" dirty="0">
                <a:latin typeface="Arial"/>
                <a:cs typeface="Arial"/>
              </a:rPr>
              <a:t>2A, </a:t>
            </a:r>
            <a:r>
              <a:rPr sz="2400" spc="-215" dirty="0">
                <a:latin typeface="Arial"/>
                <a:cs typeface="Arial"/>
              </a:rPr>
              <a:t>2B</a:t>
            </a:r>
            <a:r>
              <a:rPr sz="2400" spc="-145" dirty="0">
                <a:latin typeface="Arial"/>
                <a:cs typeface="Arial"/>
              </a:rPr>
              <a:t> </a:t>
            </a:r>
            <a:r>
              <a:rPr sz="2400" spc="35" dirty="0">
                <a:latin typeface="Arial"/>
                <a:cs typeface="Arial"/>
              </a:rPr>
              <a:t>(*)</a:t>
            </a:r>
            <a:endParaRPr sz="2400">
              <a:latin typeface="Arial"/>
              <a:cs typeface="Arial"/>
            </a:endParaRPr>
          </a:p>
          <a:p>
            <a:pPr marL="469900" indent="-457200">
              <a:lnSpc>
                <a:spcPct val="100000"/>
              </a:lnSpc>
              <a:spcBef>
                <a:spcPts val="315"/>
              </a:spcBef>
              <a:buAutoNum type="arabicPeriod"/>
              <a:tabLst>
                <a:tab pos="469265" algn="l"/>
                <a:tab pos="469900" algn="l"/>
              </a:tabLst>
            </a:pPr>
            <a:r>
              <a:rPr sz="2400" spc="-165" dirty="0">
                <a:latin typeface="Arial"/>
                <a:cs typeface="Arial"/>
              </a:rPr>
              <a:t>Peer</a:t>
            </a:r>
            <a:r>
              <a:rPr sz="2400" spc="-135" dirty="0">
                <a:latin typeface="Arial"/>
                <a:cs typeface="Arial"/>
              </a:rPr>
              <a:t> </a:t>
            </a:r>
            <a:r>
              <a:rPr sz="2400" spc="-215" dirty="0">
                <a:latin typeface="Arial"/>
                <a:cs typeface="Arial"/>
              </a:rPr>
              <a:t>1B</a:t>
            </a:r>
            <a:endParaRPr sz="2400">
              <a:latin typeface="Arial"/>
              <a:cs typeface="Arial"/>
            </a:endParaRPr>
          </a:p>
          <a:p>
            <a:pPr marL="469900" indent="-457200">
              <a:lnSpc>
                <a:spcPct val="100000"/>
              </a:lnSpc>
              <a:spcBef>
                <a:spcPts val="315"/>
              </a:spcBef>
              <a:buAutoNum type="arabicPeriod"/>
              <a:tabLst>
                <a:tab pos="469265" algn="l"/>
                <a:tab pos="469900" algn="l"/>
              </a:tabLst>
            </a:pPr>
            <a:r>
              <a:rPr sz="2400" spc="-165" dirty="0">
                <a:latin typeface="Arial"/>
                <a:cs typeface="Arial"/>
              </a:rPr>
              <a:t>Peer </a:t>
            </a:r>
            <a:r>
              <a:rPr sz="2400" spc="-135" dirty="0">
                <a:latin typeface="Arial"/>
                <a:cs typeface="Arial"/>
              </a:rPr>
              <a:t>3A, </a:t>
            </a:r>
            <a:r>
              <a:rPr sz="2400" spc="-215" dirty="0">
                <a:latin typeface="Arial"/>
                <a:cs typeface="Arial"/>
              </a:rPr>
              <a:t>3B</a:t>
            </a:r>
            <a:r>
              <a:rPr sz="2400" spc="-145" dirty="0">
                <a:latin typeface="Arial"/>
                <a:cs typeface="Arial"/>
              </a:rPr>
              <a:t> </a:t>
            </a:r>
            <a:r>
              <a:rPr sz="2400" spc="35" dirty="0">
                <a:latin typeface="Arial"/>
                <a:cs typeface="Arial"/>
              </a:rPr>
              <a:t>(*)</a:t>
            </a:r>
            <a:endParaRPr sz="2400">
              <a:latin typeface="Arial"/>
              <a:cs typeface="Arial"/>
            </a:endParaRPr>
          </a:p>
        </p:txBody>
      </p:sp>
      <p:sp>
        <p:nvSpPr>
          <p:cNvPr id="14" name="object 10">
            <a:extLst>
              <a:ext uri="{FF2B5EF4-FFF2-40B4-BE49-F238E27FC236}">
                <a16:creationId xmlns:a16="http://schemas.microsoft.com/office/drawing/2014/main" id="{DF81AD36-7439-B24A-9039-62A5519BEE34}"/>
              </a:ext>
            </a:extLst>
          </p:cNvPr>
          <p:cNvSpPr/>
          <p:nvPr/>
        </p:nvSpPr>
        <p:spPr>
          <a:xfrm>
            <a:off x="1142295" y="6461760"/>
            <a:ext cx="3561588" cy="396240"/>
          </a:xfrm>
          <a:prstGeom prst="rect">
            <a:avLst/>
          </a:prstGeom>
          <a:blipFill>
            <a:blip r:embed="rId4" cstate="print"/>
            <a:stretch>
              <a:fillRect/>
            </a:stretch>
          </a:blipFill>
        </p:spPr>
        <p:txBody>
          <a:bodyPr wrap="square" lIns="0" tIns="0" rIns="0" bIns="0" rtlCol="0"/>
          <a:lstStyle/>
          <a:p>
            <a:endParaRPr/>
          </a:p>
        </p:txBody>
      </p:sp>
      <p:sp>
        <p:nvSpPr>
          <p:cNvPr id="15" name="object 11">
            <a:extLst>
              <a:ext uri="{FF2B5EF4-FFF2-40B4-BE49-F238E27FC236}">
                <a16:creationId xmlns:a16="http://schemas.microsoft.com/office/drawing/2014/main" id="{0A4534AD-B898-6745-9EEE-681012478851}"/>
              </a:ext>
            </a:extLst>
          </p:cNvPr>
          <p:cNvSpPr txBox="1"/>
          <p:nvPr/>
        </p:nvSpPr>
        <p:spPr>
          <a:xfrm>
            <a:off x="1142295" y="6461760"/>
            <a:ext cx="3561715" cy="396240"/>
          </a:xfrm>
          <a:prstGeom prst="rect">
            <a:avLst/>
          </a:prstGeom>
          <a:ln w="6096">
            <a:solidFill>
              <a:srgbClr val="FFC000"/>
            </a:solidFill>
          </a:ln>
        </p:spPr>
        <p:txBody>
          <a:bodyPr vert="horz" wrap="square" lIns="0" tIns="0" rIns="0" bIns="0" rtlCol="0">
            <a:spAutoFit/>
          </a:bodyPr>
          <a:lstStyle/>
          <a:p>
            <a:pPr marL="92075">
              <a:lnSpc>
                <a:spcPts val="1300"/>
              </a:lnSpc>
            </a:pPr>
            <a:r>
              <a:rPr sz="1600" spc="-110" dirty="0">
                <a:latin typeface="Arial"/>
                <a:cs typeface="Arial"/>
              </a:rPr>
              <a:t>Is</a:t>
            </a:r>
            <a:r>
              <a:rPr sz="1600" spc="-90" dirty="0">
                <a:latin typeface="Arial"/>
                <a:cs typeface="Arial"/>
              </a:rPr>
              <a:t> </a:t>
            </a:r>
            <a:r>
              <a:rPr sz="1600" dirty="0">
                <a:latin typeface="Arial"/>
                <a:cs typeface="Arial"/>
              </a:rPr>
              <a:t>“all</a:t>
            </a:r>
            <a:r>
              <a:rPr sz="1600" spc="-105" dirty="0">
                <a:latin typeface="Arial"/>
                <a:cs typeface="Arial"/>
              </a:rPr>
              <a:t> </a:t>
            </a:r>
            <a:r>
              <a:rPr sz="1600" spc="-5" dirty="0">
                <a:latin typeface="Arial"/>
                <a:cs typeface="Arial"/>
              </a:rPr>
              <a:t>within</a:t>
            </a:r>
            <a:r>
              <a:rPr sz="1600" spc="-95" dirty="0">
                <a:latin typeface="Arial"/>
                <a:cs typeface="Arial"/>
              </a:rPr>
              <a:t> </a:t>
            </a:r>
            <a:r>
              <a:rPr sz="1600" spc="-85" dirty="0">
                <a:latin typeface="Arial"/>
                <a:cs typeface="Arial"/>
              </a:rPr>
              <a:t>my</a:t>
            </a:r>
            <a:r>
              <a:rPr sz="1600" spc="-90" dirty="0">
                <a:latin typeface="Arial"/>
                <a:cs typeface="Arial"/>
              </a:rPr>
              <a:t> </a:t>
            </a:r>
            <a:r>
              <a:rPr sz="1600" spc="-30" dirty="0">
                <a:latin typeface="Arial"/>
                <a:cs typeface="Arial"/>
              </a:rPr>
              <a:t>domain”</a:t>
            </a:r>
            <a:r>
              <a:rPr sz="1600" spc="-80" dirty="0">
                <a:latin typeface="Arial"/>
                <a:cs typeface="Arial"/>
              </a:rPr>
              <a:t> </a:t>
            </a:r>
            <a:r>
              <a:rPr sz="1600" spc="-15" dirty="0">
                <a:latin typeface="Arial"/>
                <a:cs typeface="Arial"/>
              </a:rPr>
              <a:t>or</a:t>
            </a:r>
            <a:r>
              <a:rPr sz="1600" spc="-70" dirty="0">
                <a:latin typeface="Arial"/>
                <a:cs typeface="Arial"/>
              </a:rPr>
              <a:t> </a:t>
            </a:r>
            <a:r>
              <a:rPr sz="1600" spc="30" dirty="0">
                <a:latin typeface="Arial"/>
                <a:cs typeface="Arial"/>
              </a:rPr>
              <a:t>“not</a:t>
            </a:r>
            <a:r>
              <a:rPr sz="1600" spc="-80" dirty="0">
                <a:latin typeface="Arial"/>
                <a:cs typeface="Arial"/>
              </a:rPr>
              <a:t> </a:t>
            </a:r>
            <a:r>
              <a:rPr sz="1600" spc="-25" dirty="0">
                <a:latin typeface="Arial"/>
                <a:cs typeface="Arial"/>
              </a:rPr>
              <a:t>in</a:t>
            </a:r>
            <a:r>
              <a:rPr sz="1600" spc="-95" dirty="0">
                <a:latin typeface="Arial"/>
                <a:cs typeface="Arial"/>
              </a:rPr>
              <a:t> </a:t>
            </a:r>
            <a:r>
              <a:rPr sz="1600" spc="-85" dirty="0">
                <a:latin typeface="Arial"/>
                <a:cs typeface="Arial"/>
              </a:rPr>
              <a:t>my</a:t>
            </a:r>
            <a:endParaRPr sz="1600">
              <a:latin typeface="Arial"/>
              <a:cs typeface="Arial"/>
            </a:endParaRPr>
          </a:p>
          <a:p>
            <a:pPr marL="92075">
              <a:lnSpc>
                <a:spcPts val="1730"/>
              </a:lnSpc>
            </a:pPr>
            <a:r>
              <a:rPr sz="1600" spc="-70" dirty="0">
                <a:latin typeface="Arial"/>
                <a:cs typeface="Arial"/>
              </a:rPr>
              <a:t>wireless </a:t>
            </a:r>
            <a:r>
              <a:rPr sz="1600" spc="-15" dirty="0">
                <a:latin typeface="Arial"/>
                <a:cs typeface="Arial"/>
              </a:rPr>
              <a:t>network” </a:t>
            </a:r>
            <a:r>
              <a:rPr sz="1600" spc="-55" dirty="0">
                <a:latin typeface="Arial"/>
                <a:cs typeface="Arial"/>
              </a:rPr>
              <a:t>more</a:t>
            </a:r>
            <a:r>
              <a:rPr sz="1600" spc="-85" dirty="0">
                <a:latin typeface="Arial"/>
                <a:cs typeface="Arial"/>
              </a:rPr>
              <a:t> </a:t>
            </a:r>
            <a:r>
              <a:rPr sz="1600" spc="-65" dirty="0">
                <a:latin typeface="Arial"/>
                <a:cs typeface="Arial"/>
              </a:rPr>
              <a:t>preferable?</a:t>
            </a:r>
            <a:endParaRPr sz="1600">
              <a:latin typeface="Arial"/>
              <a:cs typeface="Arial"/>
            </a:endParaRPr>
          </a:p>
        </p:txBody>
      </p:sp>
      <p:grpSp>
        <p:nvGrpSpPr>
          <p:cNvPr id="16" name="object 12">
            <a:extLst>
              <a:ext uri="{FF2B5EF4-FFF2-40B4-BE49-F238E27FC236}">
                <a16:creationId xmlns:a16="http://schemas.microsoft.com/office/drawing/2014/main" id="{4F23DBB8-D72F-6744-8DFD-D77CE5F78DBB}"/>
              </a:ext>
            </a:extLst>
          </p:cNvPr>
          <p:cNvGrpSpPr/>
          <p:nvPr/>
        </p:nvGrpSpPr>
        <p:grpSpPr>
          <a:xfrm>
            <a:off x="2265484" y="6276620"/>
            <a:ext cx="759460" cy="214629"/>
            <a:chOff x="2247900" y="5790463"/>
            <a:chExt cx="759460" cy="214629"/>
          </a:xfrm>
        </p:grpSpPr>
        <p:sp>
          <p:nvSpPr>
            <p:cNvPr id="17" name="object 13">
              <a:extLst>
                <a:ext uri="{FF2B5EF4-FFF2-40B4-BE49-F238E27FC236}">
                  <a16:creationId xmlns:a16="http://schemas.microsoft.com/office/drawing/2014/main" id="{FB1CD5BC-4247-B448-8142-AB8DB381900B}"/>
                </a:ext>
              </a:extLst>
            </p:cNvPr>
            <p:cNvSpPr/>
            <p:nvPr/>
          </p:nvSpPr>
          <p:spPr>
            <a:xfrm>
              <a:off x="2247900" y="5790463"/>
              <a:ext cx="462280" cy="214629"/>
            </a:xfrm>
            <a:custGeom>
              <a:avLst/>
              <a:gdLst/>
              <a:ahLst/>
              <a:cxnLst/>
              <a:rect l="l" t="t" r="r" b="b"/>
              <a:pathLst>
                <a:path w="462280" h="214629">
                  <a:moveTo>
                    <a:pt x="72180" y="28994"/>
                  </a:moveTo>
                  <a:lnTo>
                    <a:pt x="67005" y="40616"/>
                  </a:lnTo>
                  <a:lnTo>
                    <a:pt x="456692" y="214236"/>
                  </a:lnTo>
                  <a:lnTo>
                    <a:pt x="461899" y="202628"/>
                  </a:lnTo>
                  <a:lnTo>
                    <a:pt x="72180" y="28994"/>
                  </a:lnTo>
                  <a:close/>
                </a:path>
                <a:path w="462280" h="214629">
                  <a:moveTo>
                    <a:pt x="85089" y="0"/>
                  </a:moveTo>
                  <a:lnTo>
                    <a:pt x="0" y="3784"/>
                  </a:lnTo>
                  <a:lnTo>
                    <a:pt x="54101" y="69596"/>
                  </a:lnTo>
                  <a:lnTo>
                    <a:pt x="67005" y="40616"/>
                  </a:lnTo>
                  <a:lnTo>
                    <a:pt x="55372" y="35432"/>
                  </a:lnTo>
                  <a:lnTo>
                    <a:pt x="60579" y="23825"/>
                  </a:lnTo>
                  <a:lnTo>
                    <a:pt x="74481" y="23825"/>
                  </a:lnTo>
                  <a:lnTo>
                    <a:pt x="85089" y="0"/>
                  </a:lnTo>
                  <a:close/>
                </a:path>
                <a:path w="462280" h="214629">
                  <a:moveTo>
                    <a:pt x="60579" y="23825"/>
                  </a:moveTo>
                  <a:lnTo>
                    <a:pt x="55372" y="35432"/>
                  </a:lnTo>
                  <a:lnTo>
                    <a:pt x="67005" y="40616"/>
                  </a:lnTo>
                  <a:lnTo>
                    <a:pt x="72180" y="28994"/>
                  </a:lnTo>
                  <a:lnTo>
                    <a:pt x="60579" y="23825"/>
                  </a:lnTo>
                  <a:close/>
                </a:path>
                <a:path w="462280" h="214629">
                  <a:moveTo>
                    <a:pt x="74481" y="23825"/>
                  </a:moveTo>
                  <a:lnTo>
                    <a:pt x="60579" y="23825"/>
                  </a:lnTo>
                  <a:lnTo>
                    <a:pt x="72180" y="28994"/>
                  </a:lnTo>
                  <a:lnTo>
                    <a:pt x="74481" y="23825"/>
                  </a:lnTo>
                  <a:close/>
                </a:path>
              </a:pathLst>
            </a:custGeom>
            <a:solidFill>
              <a:srgbClr val="5B9BD4"/>
            </a:solidFill>
          </p:spPr>
          <p:txBody>
            <a:bodyPr wrap="square" lIns="0" tIns="0" rIns="0" bIns="0" rtlCol="0"/>
            <a:lstStyle/>
            <a:p>
              <a:endParaRPr/>
            </a:p>
          </p:txBody>
        </p:sp>
        <p:sp>
          <p:nvSpPr>
            <p:cNvPr id="18" name="object 14">
              <a:extLst>
                <a:ext uri="{FF2B5EF4-FFF2-40B4-BE49-F238E27FC236}">
                  <a16:creationId xmlns:a16="http://schemas.microsoft.com/office/drawing/2014/main" id="{5E551D64-00AF-9F48-BD7E-5AA55E42F440}"/>
                </a:ext>
              </a:extLst>
            </p:cNvPr>
            <p:cNvSpPr/>
            <p:nvPr/>
          </p:nvSpPr>
          <p:spPr>
            <a:xfrm>
              <a:off x="2900680" y="5794247"/>
              <a:ext cx="106680" cy="184264"/>
            </a:xfrm>
            <a:prstGeom prst="rect">
              <a:avLst/>
            </a:prstGeom>
            <a:blipFill>
              <a:blip r:embed="rId5" cstate="print"/>
              <a:stretch>
                <a:fillRect/>
              </a:stretch>
            </a:blipFill>
          </p:spPr>
          <p:txBody>
            <a:bodyPr wrap="square" lIns="0" tIns="0" rIns="0" bIns="0" rtlCol="0"/>
            <a:lstStyle/>
            <a:p>
              <a:endParaRPr/>
            </a:p>
          </p:txBody>
        </p:sp>
      </p:grpSp>
      <p:sp>
        <p:nvSpPr>
          <p:cNvPr id="19" name="TextBox 18">
            <a:extLst>
              <a:ext uri="{FF2B5EF4-FFF2-40B4-BE49-F238E27FC236}">
                <a16:creationId xmlns:a16="http://schemas.microsoft.com/office/drawing/2014/main" id="{674801AC-56E7-4E42-BA22-5C04F41C755C}"/>
              </a:ext>
            </a:extLst>
          </p:cNvPr>
          <p:cNvSpPr txBox="1"/>
          <p:nvPr/>
        </p:nvSpPr>
        <p:spPr>
          <a:xfrm>
            <a:off x="7564643" y="6477619"/>
            <a:ext cx="4627357" cy="369332"/>
          </a:xfrm>
          <a:prstGeom prst="rect">
            <a:avLst/>
          </a:prstGeom>
          <a:noFill/>
        </p:spPr>
        <p:txBody>
          <a:bodyPr wrap="none" rtlCol="0">
            <a:spAutoFit/>
          </a:bodyPr>
          <a:lstStyle/>
          <a:p>
            <a:r>
              <a:rPr lang="en-US" dirty="0"/>
              <a:t>Sebastian </a:t>
            </a:r>
            <a:r>
              <a:rPr lang="en-US" dirty="0" err="1"/>
              <a:t>Kiesel</a:t>
            </a:r>
            <a:r>
              <a:rPr lang="en-US" dirty="0"/>
              <a:t> presentation on Sept. 30, 2020</a:t>
            </a:r>
          </a:p>
        </p:txBody>
      </p:sp>
    </p:spTree>
    <p:extLst>
      <p:ext uri="{BB962C8B-B14F-4D97-AF65-F5344CB8AC3E}">
        <p14:creationId xmlns:p14="http://schemas.microsoft.com/office/powerpoint/2010/main" val="300586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2947-4871-A448-A0EF-B4F386543CEB}"/>
              </a:ext>
            </a:extLst>
          </p:cNvPr>
          <p:cNvSpPr>
            <a:spLocks noGrp="1"/>
          </p:cNvSpPr>
          <p:nvPr>
            <p:ph type="title"/>
          </p:nvPr>
        </p:nvSpPr>
        <p:spPr/>
        <p:txBody>
          <a:bodyPr/>
          <a:lstStyle/>
          <a:p>
            <a:r>
              <a:rPr lang="en-US" dirty="0"/>
              <a:t>Problem (Relevance)</a:t>
            </a:r>
          </a:p>
        </p:txBody>
      </p:sp>
      <p:pic>
        <p:nvPicPr>
          <p:cNvPr id="5" name="Picture 4">
            <a:extLst>
              <a:ext uri="{FF2B5EF4-FFF2-40B4-BE49-F238E27FC236}">
                <a16:creationId xmlns:a16="http://schemas.microsoft.com/office/drawing/2014/main" id="{4459BF6A-B54E-FE45-8B7C-A8BB68783ECC}"/>
              </a:ext>
            </a:extLst>
          </p:cNvPr>
          <p:cNvPicPr>
            <a:picLocks noChangeAspect="1"/>
          </p:cNvPicPr>
          <p:nvPr/>
        </p:nvPicPr>
        <p:blipFill>
          <a:blip r:embed="rId2"/>
          <a:stretch>
            <a:fillRect/>
          </a:stretch>
        </p:blipFill>
        <p:spPr>
          <a:xfrm>
            <a:off x="384810" y="1485536"/>
            <a:ext cx="5829300" cy="2002247"/>
          </a:xfrm>
          <a:prstGeom prst="rect">
            <a:avLst/>
          </a:prstGeom>
          <a:ln>
            <a:solidFill>
              <a:schemeClr val="accent1"/>
            </a:solidFill>
          </a:ln>
        </p:spPr>
      </p:pic>
      <p:pic>
        <p:nvPicPr>
          <p:cNvPr id="4" name="Picture 3">
            <a:extLst>
              <a:ext uri="{FF2B5EF4-FFF2-40B4-BE49-F238E27FC236}">
                <a16:creationId xmlns:a16="http://schemas.microsoft.com/office/drawing/2014/main" id="{171305E9-3E5E-7740-9AC4-D1B987B6858F}"/>
              </a:ext>
            </a:extLst>
          </p:cNvPr>
          <p:cNvPicPr>
            <a:picLocks noChangeAspect="1"/>
          </p:cNvPicPr>
          <p:nvPr/>
        </p:nvPicPr>
        <p:blipFill>
          <a:blip r:embed="rId3"/>
          <a:stretch>
            <a:fillRect/>
          </a:stretch>
        </p:blipFill>
        <p:spPr>
          <a:xfrm>
            <a:off x="384810" y="3487783"/>
            <a:ext cx="5610134" cy="3335755"/>
          </a:xfrm>
          <a:prstGeom prst="rect">
            <a:avLst/>
          </a:prstGeom>
          <a:ln>
            <a:solidFill>
              <a:schemeClr val="accent1"/>
            </a:solidFill>
          </a:ln>
        </p:spPr>
      </p:pic>
      <p:sp>
        <p:nvSpPr>
          <p:cNvPr id="6" name="Rectangle 5">
            <a:extLst>
              <a:ext uri="{FF2B5EF4-FFF2-40B4-BE49-F238E27FC236}">
                <a16:creationId xmlns:a16="http://schemas.microsoft.com/office/drawing/2014/main" id="{94D6EB13-336D-644C-AEEE-D1B409281506}"/>
              </a:ext>
            </a:extLst>
          </p:cNvPr>
          <p:cNvSpPr/>
          <p:nvPr/>
        </p:nvSpPr>
        <p:spPr>
          <a:xfrm>
            <a:off x="838200" y="6477399"/>
            <a:ext cx="3727938" cy="3161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0FA534-20D3-1B43-B4ED-FC0B195036D6}"/>
              </a:ext>
            </a:extLst>
          </p:cNvPr>
          <p:cNvPicPr>
            <a:picLocks noChangeAspect="1"/>
          </p:cNvPicPr>
          <p:nvPr/>
        </p:nvPicPr>
        <p:blipFill>
          <a:blip r:embed="rId4"/>
          <a:stretch>
            <a:fillRect/>
          </a:stretch>
        </p:blipFill>
        <p:spPr>
          <a:xfrm>
            <a:off x="6570616" y="2126731"/>
            <a:ext cx="4947481" cy="3712366"/>
          </a:xfrm>
          <a:prstGeom prst="rect">
            <a:avLst/>
          </a:prstGeom>
        </p:spPr>
      </p:pic>
    </p:spTree>
    <p:extLst>
      <p:ext uri="{BB962C8B-B14F-4D97-AF65-F5344CB8AC3E}">
        <p14:creationId xmlns:p14="http://schemas.microsoft.com/office/powerpoint/2010/main" val="1869248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1" y="806837"/>
            <a:ext cx="10495723" cy="2824260"/>
          </a:xfrm>
        </p:spPr>
        <p:txBody>
          <a:bodyPr/>
          <a:lstStyle/>
          <a:p>
            <a:r>
              <a:rPr lang="en-US" sz="4267" dirty="0">
                <a:solidFill>
                  <a:srgbClr val="0F4D92"/>
                </a:solidFill>
                <a:latin typeface="Georgia" charset="0"/>
                <a:ea typeface="ＭＳ Ｐゴシック" charset="0"/>
              </a:rPr>
              <a:t>ALTO Re-charter (IETF 110): </a:t>
            </a:r>
            <a:br>
              <a:rPr lang="en-US" sz="4267" dirty="0">
                <a:solidFill>
                  <a:srgbClr val="0F4D92"/>
                </a:solidFill>
                <a:latin typeface="Georgia" charset="0"/>
                <a:ea typeface="ＭＳ Ｐゴシック" charset="0"/>
              </a:rPr>
            </a:br>
            <a:r>
              <a:rPr lang="en-US" sz="4267" dirty="0">
                <a:solidFill>
                  <a:srgbClr val="0F4D92"/>
                </a:solidFill>
                <a:latin typeface="Georgia" charset="0"/>
                <a:ea typeface="ＭＳ Ｐゴシック" charset="0"/>
              </a:rPr>
              <a:t>Multi-domain</a:t>
            </a:r>
            <a:br>
              <a:rPr lang="en-US" sz="4267" dirty="0">
                <a:solidFill>
                  <a:srgbClr val="0F4D92"/>
                </a:solidFill>
                <a:latin typeface="Georgia" charset="0"/>
                <a:ea typeface="ＭＳ Ｐゴシック" charset="0"/>
              </a:rPr>
            </a:br>
            <a:endParaRPr lang="en-US" sz="3733" dirty="0"/>
          </a:p>
        </p:txBody>
      </p:sp>
      <p:sp>
        <p:nvSpPr>
          <p:cNvPr id="3" name="Subtitle 2"/>
          <p:cNvSpPr>
            <a:spLocks noGrp="1"/>
          </p:cNvSpPr>
          <p:nvPr>
            <p:ph type="subTitle" idx="1"/>
          </p:nvPr>
        </p:nvSpPr>
        <p:spPr>
          <a:xfrm>
            <a:off x="2484452" y="2873189"/>
            <a:ext cx="7249601" cy="2628451"/>
          </a:xfrm>
        </p:spPr>
        <p:txBody>
          <a:bodyPr/>
          <a:lstStyle/>
          <a:p>
            <a:pPr>
              <a:spcBef>
                <a:spcPts val="0"/>
              </a:spcBef>
            </a:pPr>
            <a:r>
              <a:rPr lang="en-US" sz="2667" dirty="0"/>
              <a:t>Sebastian </a:t>
            </a:r>
            <a:r>
              <a:rPr lang="en-US" sz="2667" dirty="0" err="1"/>
              <a:t>Kiesel</a:t>
            </a:r>
            <a:r>
              <a:rPr lang="en-US" sz="2667" dirty="0"/>
              <a:t> (U. Stuttgart)</a:t>
            </a:r>
          </a:p>
          <a:p>
            <a:pPr>
              <a:spcBef>
                <a:spcPts val="0"/>
              </a:spcBef>
            </a:pPr>
            <a:r>
              <a:rPr lang="en-US" sz="2667" dirty="0"/>
              <a:t>Ingmar </a:t>
            </a:r>
            <a:r>
              <a:rPr lang="en-US" sz="2667" dirty="0" err="1"/>
              <a:t>Poese</a:t>
            </a:r>
            <a:r>
              <a:rPr lang="en-US" sz="2667" dirty="0"/>
              <a:t> (</a:t>
            </a:r>
            <a:r>
              <a:rPr lang="en-US" sz="2667" dirty="0" err="1"/>
              <a:t>Benocs</a:t>
            </a:r>
            <a:r>
              <a:rPr lang="en-US" sz="2667" dirty="0"/>
              <a:t>)</a:t>
            </a:r>
            <a:br>
              <a:rPr lang="en-US" sz="2667" dirty="0"/>
            </a:br>
            <a:r>
              <a:rPr lang="en-US" sz="2667" u="sng" dirty="0"/>
              <a:t>Y. Richard Yang (Yale U.)</a:t>
            </a:r>
            <a:endParaRPr lang="en-US" sz="2667" dirty="0"/>
          </a:p>
          <a:p>
            <a:pPr>
              <a:spcBef>
                <a:spcPts val="0"/>
              </a:spcBef>
            </a:pPr>
            <a:br>
              <a:rPr lang="en-US" sz="2667" dirty="0"/>
            </a:br>
            <a:r>
              <a:rPr lang="en-US" sz="2667" dirty="0"/>
              <a:t>To Confirm: </a:t>
            </a:r>
          </a:p>
          <a:p>
            <a:pPr>
              <a:spcBef>
                <a:spcPts val="0"/>
              </a:spcBef>
            </a:pPr>
            <a:r>
              <a:rPr lang="en-US" sz="2667" dirty="0"/>
              <a:t>Chin </a:t>
            </a:r>
            <a:r>
              <a:rPr lang="en-US" sz="2667" dirty="0" err="1"/>
              <a:t>Guok</a:t>
            </a:r>
            <a:r>
              <a:rPr lang="en-US" sz="2667" dirty="0"/>
              <a:t> (</a:t>
            </a:r>
            <a:r>
              <a:rPr lang="en-US" sz="2667" dirty="0" err="1"/>
              <a:t>esnet</a:t>
            </a:r>
            <a:r>
              <a:rPr lang="en-US" sz="2667" dirty="0"/>
              <a:t>)</a:t>
            </a:r>
          </a:p>
          <a:p>
            <a:pPr>
              <a:spcBef>
                <a:spcPts val="0"/>
              </a:spcBef>
            </a:pPr>
            <a:r>
              <a:rPr lang="en-US" sz="2667" dirty="0"/>
              <a:t>Harvey Newman (</a:t>
            </a:r>
            <a:r>
              <a:rPr lang="en-US" sz="2667" dirty="0" err="1"/>
              <a:t>CalTech</a:t>
            </a:r>
            <a:r>
              <a:rPr lang="en-US" sz="2667" dirty="0"/>
              <a:t>, CERN)</a:t>
            </a:r>
          </a:p>
          <a:p>
            <a:pPr>
              <a:spcBef>
                <a:spcPts val="0"/>
              </a:spcBef>
            </a:pPr>
            <a:endParaRPr lang="en-US" sz="2667" dirty="0"/>
          </a:p>
          <a:p>
            <a:pPr>
              <a:spcBef>
                <a:spcPts val="0"/>
              </a:spcBef>
            </a:pPr>
            <a:r>
              <a:rPr lang="en-US" sz="2667" dirty="0"/>
              <a:t>Feb. 21, 2021</a:t>
            </a:r>
          </a:p>
        </p:txBody>
      </p:sp>
    </p:spTree>
    <p:extLst>
      <p:ext uri="{BB962C8B-B14F-4D97-AF65-F5344CB8AC3E}">
        <p14:creationId xmlns:p14="http://schemas.microsoft.com/office/powerpoint/2010/main" val="321417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4A0E4-F14C-AA4F-B7D5-21AF34136904}"/>
              </a:ext>
            </a:extLst>
          </p:cNvPr>
          <p:cNvSpPr>
            <a:spLocks noGrp="1"/>
          </p:cNvSpPr>
          <p:nvPr>
            <p:ph type="title"/>
          </p:nvPr>
        </p:nvSpPr>
        <p:spPr/>
        <p:txBody>
          <a:bodyPr>
            <a:normAutofit fontScale="90000"/>
          </a:bodyPr>
          <a:lstStyle/>
          <a:p>
            <a:r>
              <a:rPr lang="en-US" sz="4000" dirty="0"/>
              <a:t>A Potential Solution (Feasibility)</a:t>
            </a:r>
          </a:p>
        </p:txBody>
      </p:sp>
      <p:sp>
        <p:nvSpPr>
          <p:cNvPr id="5" name="Content Placeholder 4">
            <a:extLst>
              <a:ext uri="{FF2B5EF4-FFF2-40B4-BE49-F238E27FC236}">
                <a16:creationId xmlns:a16="http://schemas.microsoft.com/office/drawing/2014/main" id="{F2D88C53-77B4-4044-BE49-36C473D430AB}"/>
              </a:ext>
            </a:extLst>
          </p:cNvPr>
          <p:cNvSpPr>
            <a:spLocks noGrp="1"/>
          </p:cNvSpPr>
          <p:nvPr>
            <p:ph idx="1"/>
          </p:nvPr>
        </p:nvSpPr>
        <p:spPr>
          <a:xfrm>
            <a:off x="838200" y="1575103"/>
            <a:ext cx="10515600" cy="5013587"/>
          </a:xfrm>
        </p:spPr>
        <p:txBody>
          <a:bodyPr>
            <a:normAutofit fontScale="85000" lnSpcReduction="20000"/>
          </a:bodyPr>
          <a:lstStyle/>
          <a:p>
            <a:r>
              <a:rPr lang="en-US" dirty="0"/>
              <a:t>WG discussed at least one reasonably well-understood, feasible architecture called </a:t>
            </a:r>
            <a:r>
              <a:rPr lang="en-US" dirty="0">
                <a:solidFill>
                  <a:srgbClr val="C00000"/>
                </a:solidFill>
              </a:rPr>
              <a:t>ALTO Multi-Domain Abstractions (MDA)</a:t>
            </a:r>
          </a:p>
          <a:p>
            <a:pPr lvl="1"/>
            <a:r>
              <a:rPr lang="en-US" dirty="0"/>
              <a:t>The path of a flow from a </a:t>
            </a:r>
            <a:r>
              <a:rPr lang="en-US" dirty="0" err="1"/>
              <a:t>src</a:t>
            </a:r>
            <a:r>
              <a:rPr lang="en-US" dirty="0"/>
              <a:t> to a </a:t>
            </a:r>
            <a:r>
              <a:rPr lang="en-US" dirty="0" err="1"/>
              <a:t>dst</a:t>
            </a:r>
            <a:r>
              <a:rPr lang="en-US" dirty="0"/>
              <a:t> consists of a sequence (</a:t>
            </a:r>
            <a:r>
              <a:rPr lang="en-US" dirty="0">
                <a:solidFill>
                  <a:srgbClr val="C00000"/>
                </a:solidFill>
              </a:rPr>
              <a:t>vector</a:t>
            </a:r>
            <a:r>
              <a:rPr lang="en-US" dirty="0"/>
              <a:t>) of </a:t>
            </a:r>
            <a:r>
              <a:rPr lang="en-US" dirty="0">
                <a:solidFill>
                  <a:srgbClr val="C00000"/>
                </a:solidFill>
              </a:rPr>
              <a:t>segments</a:t>
            </a:r>
            <a:r>
              <a:rPr lang="en-US" dirty="0"/>
              <a:t> from multiple networks</a:t>
            </a:r>
          </a:p>
          <a:p>
            <a:pPr lvl="2"/>
            <a:r>
              <a:rPr lang="en-US" dirty="0" err="1"/>
              <a:t>src</a:t>
            </a:r>
            <a:r>
              <a:rPr lang="en-US" dirty="0"/>
              <a:t> -&gt; net</a:t>
            </a:r>
            <a:r>
              <a:rPr lang="en-US" baseline="-25000" dirty="0"/>
              <a:t>1</a:t>
            </a:r>
            <a:r>
              <a:rPr lang="en-US" dirty="0"/>
              <a:t>-e -&gt; net</a:t>
            </a:r>
            <a:r>
              <a:rPr lang="en-US" baseline="-25000" dirty="0"/>
              <a:t>2</a:t>
            </a:r>
            <a:r>
              <a:rPr lang="en-US" dirty="0"/>
              <a:t>-i -&gt; … -&gt; </a:t>
            </a:r>
            <a:r>
              <a:rPr lang="en-US" dirty="0" err="1"/>
              <a:t>net</a:t>
            </a:r>
            <a:r>
              <a:rPr lang="en-US" baseline="-25000" dirty="0" err="1"/>
              <a:t>i</a:t>
            </a:r>
            <a:r>
              <a:rPr lang="en-US" dirty="0"/>
              <a:t>-e -&gt; net</a:t>
            </a:r>
            <a:r>
              <a:rPr lang="en-US" baseline="-25000" dirty="0"/>
              <a:t>i+1</a:t>
            </a:r>
            <a:r>
              <a:rPr lang="en-US" dirty="0"/>
              <a:t>-i -&gt; … -&gt; </a:t>
            </a:r>
            <a:r>
              <a:rPr lang="en-US" dirty="0" err="1"/>
              <a:t>net</a:t>
            </a:r>
            <a:r>
              <a:rPr lang="en-US" baseline="-25000" dirty="0" err="1"/>
              <a:t>n</a:t>
            </a:r>
            <a:r>
              <a:rPr lang="en-US" dirty="0"/>
              <a:t>-e -&gt; </a:t>
            </a:r>
            <a:r>
              <a:rPr lang="en-US" dirty="0" err="1"/>
              <a:t>dst</a:t>
            </a:r>
            <a:endParaRPr lang="en-US" dirty="0"/>
          </a:p>
          <a:p>
            <a:pPr lvl="1"/>
            <a:endParaRPr lang="en-US" dirty="0"/>
          </a:p>
          <a:p>
            <a:pPr lvl="1"/>
            <a:endParaRPr lang="en-US" dirty="0"/>
          </a:p>
          <a:p>
            <a:pPr marL="457200" lvl="1" indent="0">
              <a:buNone/>
            </a:pPr>
            <a:br>
              <a:rPr lang="en-US" dirty="0"/>
            </a:br>
            <a:endParaRPr lang="en-US" dirty="0"/>
          </a:p>
          <a:p>
            <a:pPr lvl="1"/>
            <a:r>
              <a:rPr lang="en-US" dirty="0"/>
              <a:t>The cost of a path is a vector corresponding to the vector of </a:t>
            </a:r>
            <a:r>
              <a:rPr lang="en-US" dirty="0">
                <a:solidFill>
                  <a:srgbClr val="C00000"/>
                </a:solidFill>
              </a:rPr>
              <a:t>segments</a:t>
            </a:r>
            <a:br>
              <a:rPr lang="en-US" dirty="0">
                <a:solidFill>
                  <a:srgbClr val="C00000"/>
                </a:solidFill>
              </a:rPr>
            </a:br>
            <a:endParaRPr lang="en-US" dirty="0">
              <a:solidFill>
                <a:srgbClr val="C00000"/>
              </a:solidFill>
            </a:endParaRPr>
          </a:p>
          <a:p>
            <a:pPr lvl="1"/>
            <a:r>
              <a:rPr lang="en-US" dirty="0"/>
              <a:t>The paths of a set of flows form a </a:t>
            </a:r>
            <a:r>
              <a:rPr lang="en-US" dirty="0">
                <a:solidFill>
                  <a:srgbClr val="C00000"/>
                </a:solidFill>
              </a:rPr>
              <a:t>flow graph</a:t>
            </a:r>
          </a:p>
          <a:p>
            <a:pPr lvl="2"/>
            <a:r>
              <a:rPr lang="en-US" dirty="0"/>
              <a:t>Constructed by merging shared egress or ingress nodes of the segments</a:t>
            </a:r>
          </a:p>
        </p:txBody>
      </p:sp>
      <p:sp>
        <p:nvSpPr>
          <p:cNvPr id="6" name="Oval 5">
            <a:extLst>
              <a:ext uri="{FF2B5EF4-FFF2-40B4-BE49-F238E27FC236}">
                <a16:creationId xmlns:a16="http://schemas.microsoft.com/office/drawing/2014/main" id="{66B6DD58-49A6-F84C-943A-EEC5CE3D5C2A}"/>
              </a:ext>
            </a:extLst>
          </p:cNvPr>
          <p:cNvSpPr/>
          <p:nvPr/>
        </p:nvSpPr>
        <p:spPr>
          <a:xfrm>
            <a:off x="2937275" y="4061137"/>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3BC577-7E62-6A4D-A8EF-EB970818CE22}"/>
              </a:ext>
            </a:extLst>
          </p:cNvPr>
          <p:cNvSpPr txBox="1"/>
          <p:nvPr/>
        </p:nvSpPr>
        <p:spPr>
          <a:xfrm>
            <a:off x="2176259" y="4125837"/>
            <a:ext cx="448969" cy="369332"/>
          </a:xfrm>
          <a:prstGeom prst="rect">
            <a:avLst/>
          </a:prstGeom>
          <a:noFill/>
        </p:spPr>
        <p:txBody>
          <a:bodyPr wrap="none" rtlCol="0">
            <a:spAutoFit/>
          </a:bodyPr>
          <a:lstStyle/>
          <a:p>
            <a:r>
              <a:rPr lang="en-US" dirty="0" err="1"/>
              <a:t>src</a:t>
            </a:r>
            <a:endParaRPr lang="en-US" dirty="0"/>
          </a:p>
        </p:txBody>
      </p:sp>
      <p:sp>
        <p:nvSpPr>
          <p:cNvPr id="8" name="Oval 7">
            <a:extLst>
              <a:ext uri="{FF2B5EF4-FFF2-40B4-BE49-F238E27FC236}">
                <a16:creationId xmlns:a16="http://schemas.microsoft.com/office/drawing/2014/main" id="{FDA01D7C-6549-0B42-9D04-2C4F870EE17B}"/>
              </a:ext>
            </a:extLst>
          </p:cNvPr>
          <p:cNvSpPr/>
          <p:nvPr/>
        </p:nvSpPr>
        <p:spPr>
          <a:xfrm>
            <a:off x="3908120" y="426433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B1FBD2-B577-F843-9FC2-D090A3920BB0}"/>
              </a:ext>
            </a:extLst>
          </p:cNvPr>
          <p:cNvSpPr/>
          <p:nvPr/>
        </p:nvSpPr>
        <p:spPr>
          <a:xfrm>
            <a:off x="4602386" y="4061137"/>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22DC75-9EEC-714F-98FF-866619672DAC}"/>
              </a:ext>
            </a:extLst>
          </p:cNvPr>
          <p:cNvSpPr/>
          <p:nvPr/>
        </p:nvSpPr>
        <p:spPr>
          <a:xfrm>
            <a:off x="4757204" y="427159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26331F-933A-2A41-AA52-7F5B36AAF586}"/>
              </a:ext>
            </a:extLst>
          </p:cNvPr>
          <p:cNvSpPr/>
          <p:nvPr/>
        </p:nvSpPr>
        <p:spPr>
          <a:xfrm>
            <a:off x="8103353" y="4068405"/>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A9900CF-454E-4740-BD68-C4F4BBEAB1F5}"/>
              </a:ext>
            </a:extLst>
          </p:cNvPr>
          <p:cNvSpPr/>
          <p:nvPr/>
        </p:nvSpPr>
        <p:spPr>
          <a:xfrm>
            <a:off x="9118747" y="4264336"/>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956D56-6A71-FF48-94D0-6E066DC0B551}"/>
              </a:ext>
            </a:extLst>
          </p:cNvPr>
          <p:cNvSpPr txBox="1"/>
          <p:nvPr/>
        </p:nvSpPr>
        <p:spPr>
          <a:xfrm>
            <a:off x="9727423" y="4147406"/>
            <a:ext cx="470642" cy="369332"/>
          </a:xfrm>
          <a:prstGeom prst="rect">
            <a:avLst/>
          </a:prstGeom>
          <a:noFill/>
        </p:spPr>
        <p:txBody>
          <a:bodyPr wrap="none" rtlCol="0">
            <a:spAutoFit/>
          </a:bodyPr>
          <a:lstStyle/>
          <a:p>
            <a:r>
              <a:rPr lang="en-US" dirty="0" err="1"/>
              <a:t>dst</a:t>
            </a:r>
            <a:endParaRPr lang="en-US" dirty="0"/>
          </a:p>
        </p:txBody>
      </p:sp>
      <p:sp>
        <p:nvSpPr>
          <p:cNvPr id="2" name="Rectangle 1">
            <a:extLst>
              <a:ext uri="{FF2B5EF4-FFF2-40B4-BE49-F238E27FC236}">
                <a16:creationId xmlns:a16="http://schemas.microsoft.com/office/drawing/2014/main" id="{A5C940BF-1C1E-474A-A127-44BF9AFD208C}"/>
              </a:ext>
            </a:extLst>
          </p:cNvPr>
          <p:cNvSpPr/>
          <p:nvPr/>
        </p:nvSpPr>
        <p:spPr>
          <a:xfrm>
            <a:off x="3673448" y="3691805"/>
            <a:ext cx="762132" cy="369332"/>
          </a:xfrm>
          <a:prstGeom prst="rect">
            <a:avLst/>
          </a:prstGeom>
        </p:spPr>
        <p:txBody>
          <a:bodyPr wrap="none">
            <a:spAutoFit/>
          </a:bodyPr>
          <a:lstStyle/>
          <a:p>
            <a:r>
              <a:rPr lang="en-US" dirty="0"/>
              <a:t>net</a:t>
            </a:r>
            <a:r>
              <a:rPr lang="en-US" baseline="-25000" dirty="0"/>
              <a:t>1</a:t>
            </a:r>
            <a:r>
              <a:rPr lang="en-US" dirty="0"/>
              <a:t>-e</a:t>
            </a:r>
          </a:p>
        </p:txBody>
      </p:sp>
      <p:cxnSp>
        <p:nvCxnSpPr>
          <p:cNvPr id="11" name="Straight Arrow Connector 10">
            <a:extLst>
              <a:ext uri="{FF2B5EF4-FFF2-40B4-BE49-F238E27FC236}">
                <a16:creationId xmlns:a16="http://schemas.microsoft.com/office/drawing/2014/main" id="{238D7757-68B4-5342-ADCB-AA0CED65896A}"/>
              </a:ext>
            </a:extLst>
          </p:cNvPr>
          <p:cNvCxnSpPr>
            <a:endCxn id="6" idx="2"/>
          </p:cNvCxnSpPr>
          <p:nvPr/>
        </p:nvCxnSpPr>
        <p:spPr>
          <a:xfrm>
            <a:off x="2643947" y="4332072"/>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F04DBF-DE57-2A45-B9F6-7FF29C2E74C3}"/>
              </a:ext>
            </a:extLst>
          </p:cNvPr>
          <p:cNvCxnSpPr>
            <a:stCxn id="8" idx="6"/>
          </p:cNvCxnSpPr>
          <p:nvPr/>
        </p:nvCxnSpPr>
        <p:spPr>
          <a:xfrm>
            <a:off x="4145187" y="4356669"/>
            <a:ext cx="629590" cy="1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D96039-5174-F141-81C0-17E271863205}"/>
              </a:ext>
            </a:extLst>
          </p:cNvPr>
          <p:cNvSpPr/>
          <p:nvPr/>
        </p:nvSpPr>
        <p:spPr>
          <a:xfrm>
            <a:off x="4531760" y="3684054"/>
            <a:ext cx="699615" cy="369332"/>
          </a:xfrm>
          <a:prstGeom prst="rect">
            <a:avLst/>
          </a:prstGeom>
        </p:spPr>
        <p:txBody>
          <a:bodyPr wrap="none">
            <a:spAutoFit/>
          </a:bodyPr>
          <a:lstStyle/>
          <a:p>
            <a:r>
              <a:rPr lang="en-US" dirty="0"/>
              <a:t>net</a:t>
            </a:r>
            <a:r>
              <a:rPr lang="en-US" baseline="-25000" dirty="0"/>
              <a:t>2</a:t>
            </a:r>
            <a:r>
              <a:rPr lang="en-US" dirty="0"/>
              <a:t>-i</a:t>
            </a:r>
          </a:p>
        </p:txBody>
      </p:sp>
      <p:sp>
        <p:nvSpPr>
          <p:cNvPr id="17" name="Rectangle 16">
            <a:extLst>
              <a:ext uri="{FF2B5EF4-FFF2-40B4-BE49-F238E27FC236}">
                <a16:creationId xmlns:a16="http://schemas.microsoft.com/office/drawing/2014/main" id="{4F43091C-95D5-AB4E-84C5-F9F2A53D9C85}"/>
              </a:ext>
            </a:extLst>
          </p:cNvPr>
          <p:cNvSpPr/>
          <p:nvPr/>
        </p:nvSpPr>
        <p:spPr>
          <a:xfrm>
            <a:off x="8924935" y="3654712"/>
            <a:ext cx="763735" cy="369332"/>
          </a:xfrm>
          <a:prstGeom prst="rect">
            <a:avLst/>
          </a:prstGeom>
        </p:spPr>
        <p:txBody>
          <a:bodyPr wrap="none">
            <a:spAutoFit/>
          </a:bodyPr>
          <a:lstStyle/>
          <a:p>
            <a:r>
              <a:rPr lang="en-US" dirty="0" err="1"/>
              <a:t>net</a:t>
            </a:r>
            <a:r>
              <a:rPr lang="en-US" baseline="-25000" dirty="0" err="1"/>
              <a:t>n</a:t>
            </a:r>
            <a:r>
              <a:rPr lang="en-US" dirty="0"/>
              <a:t>-e</a:t>
            </a:r>
          </a:p>
        </p:txBody>
      </p:sp>
      <p:cxnSp>
        <p:nvCxnSpPr>
          <p:cNvPr id="18" name="Straight Arrow Connector 17">
            <a:extLst>
              <a:ext uri="{FF2B5EF4-FFF2-40B4-BE49-F238E27FC236}">
                <a16:creationId xmlns:a16="http://schemas.microsoft.com/office/drawing/2014/main" id="{44ACF4E2-8D88-174A-9774-E4E110F2D914}"/>
              </a:ext>
            </a:extLst>
          </p:cNvPr>
          <p:cNvCxnSpPr/>
          <p:nvPr/>
        </p:nvCxnSpPr>
        <p:spPr>
          <a:xfrm>
            <a:off x="9491886" y="4324419"/>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1F9F-921A-6644-A909-8791D865CEFB}"/>
              </a:ext>
            </a:extLst>
          </p:cNvPr>
          <p:cNvSpPr>
            <a:spLocks noGrp="1"/>
          </p:cNvSpPr>
          <p:nvPr>
            <p:ph type="title"/>
          </p:nvPr>
        </p:nvSpPr>
        <p:spPr/>
        <p:txBody>
          <a:bodyPr>
            <a:normAutofit/>
          </a:bodyPr>
          <a:lstStyle/>
          <a:p>
            <a:r>
              <a:rPr lang="en-US" sz="3600" dirty="0"/>
              <a:t>Simple ALTO Extensions to Realize ALTO MDA</a:t>
            </a:r>
          </a:p>
        </p:txBody>
      </p:sp>
      <p:sp>
        <p:nvSpPr>
          <p:cNvPr id="3" name="Content Placeholder 2">
            <a:extLst>
              <a:ext uri="{FF2B5EF4-FFF2-40B4-BE49-F238E27FC236}">
                <a16:creationId xmlns:a16="http://schemas.microsoft.com/office/drawing/2014/main" id="{354244B9-8D39-834F-B71E-1A67D978C854}"/>
              </a:ext>
            </a:extLst>
          </p:cNvPr>
          <p:cNvSpPr>
            <a:spLocks noGrp="1"/>
          </p:cNvSpPr>
          <p:nvPr>
            <p:ph idx="1"/>
          </p:nvPr>
        </p:nvSpPr>
        <p:spPr>
          <a:xfrm>
            <a:off x="838200" y="1825625"/>
            <a:ext cx="10515600" cy="4705804"/>
          </a:xfrm>
        </p:spPr>
        <p:txBody>
          <a:bodyPr>
            <a:normAutofit fontScale="85000" lnSpcReduction="20000"/>
          </a:bodyPr>
          <a:lstStyle/>
          <a:p>
            <a:r>
              <a:rPr lang="en-US" dirty="0"/>
              <a:t>Ext 1: Segment discovery</a:t>
            </a:r>
          </a:p>
          <a:p>
            <a:pPr lvl="1"/>
            <a:r>
              <a:rPr lang="en-US" dirty="0"/>
              <a:t>&lt;flow, </a:t>
            </a:r>
            <a:r>
              <a:rPr lang="en-US" dirty="0" err="1"/>
              <a:t>netid:ingress</a:t>
            </a:r>
            <a:r>
              <a:rPr lang="en-US" dirty="0"/>
              <a:t>&gt; </a:t>
            </a:r>
            <a:br>
              <a:rPr lang="en-US" dirty="0"/>
            </a:br>
            <a:r>
              <a:rPr lang="en-US" dirty="0"/>
              <a:t>-&gt; </a:t>
            </a:r>
            <a:br>
              <a:rPr lang="en-US" dirty="0"/>
            </a:br>
            <a:r>
              <a:rPr lang="en-US" dirty="0"/>
              <a:t>&lt;</a:t>
            </a:r>
            <a:r>
              <a:rPr lang="en-US" dirty="0" err="1"/>
              <a:t>netid:egress</a:t>
            </a:r>
            <a:r>
              <a:rPr lang="en-US" dirty="0"/>
              <a:t>, </a:t>
            </a:r>
            <a:r>
              <a:rPr lang="en-US" dirty="0" err="1"/>
              <a:t>netid:next-ingress</a:t>
            </a:r>
            <a:r>
              <a:rPr lang="en-US" dirty="0"/>
              <a:t>; [Sebastian proposal: next-alto-server-</a:t>
            </a:r>
            <a:r>
              <a:rPr lang="en-US" dirty="0" err="1"/>
              <a:t>uri</a:t>
            </a:r>
            <a:r>
              <a:rPr lang="en-US" dirty="0"/>
              <a:t>; handle blackhole…]&gt;</a:t>
            </a:r>
          </a:p>
          <a:p>
            <a:pPr lvl="1"/>
            <a:endParaRPr lang="en-US" dirty="0"/>
          </a:p>
          <a:p>
            <a:r>
              <a:rPr lang="en-US" dirty="0"/>
              <a:t>Ext 2: Path cost discovery (extend ECS/cost map service, …)</a:t>
            </a:r>
          </a:p>
          <a:p>
            <a:pPr lvl="1"/>
            <a:r>
              <a:rPr lang="en-US" dirty="0"/>
              <a:t>&lt;segment-set, metric&gt; -&gt; &lt;cost&gt;</a:t>
            </a:r>
          </a:p>
          <a:p>
            <a:pPr lvl="1"/>
            <a:endParaRPr lang="en-US" dirty="0"/>
          </a:p>
          <a:p>
            <a:r>
              <a:rPr lang="en-US" dirty="0"/>
              <a:t>Operation models for extensions [mechanisms, not policies]</a:t>
            </a:r>
          </a:p>
          <a:p>
            <a:pPr lvl="1"/>
            <a:r>
              <a:rPr lang="en-US" dirty="0"/>
              <a:t>iterative (client aggregation)</a:t>
            </a:r>
          </a:p>
          <a:p>
            <a:pPr lvl="1"/>
            <a:r>
              <a:rPr lang="en-US" dirty="0"/>
              <a:t>recursive (network helped aggregation)</a:t>
            </a:r>
          </a:p>
          <a:p>
            <a:pPr lvl="1"/>
            <a:r>
              <a:rPr lang="en-US" dirty="0"/>
              <a:t>hybrid</a:t>
            </a:r>
          </a:p>
        </p:txBody>
      </p:sp>
    </p:spTree>
    <p:extLst>
      <p:ext uri="{BB962C8B-B14F-4D97-AF65-F5344CB8AC3E}">
        <p14:creationId xmlns:p14="http://schemas.microsoft.com/office/powerpoint/2010/main" val="20146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0BD7-8489-814D-959B-6517969F65B9}"/>
              </a:ext>
            </a:extLst>
          </p:cNvPr>
          <p:cNvSpPr>
            <a:spLocks noGrp="1"/>
          </p:cNvSpPr>
          <p:nvPr>
            <p:ph type="title"/>
          </p:nvPr>
        </p:nvSpPr>
        <p:spPr/>
        <p:txBody>
          <a:bodyPr/>
          <a:lstStyle/>
          <a:p>
            <a:r>
              <a:rPr lang="en-US" dirty="0"/>
              <a:t>Remaining (Engineering) Issues</a:t>
            </a:r>
          </a:p>
        </p:txBody>
      </p:sp>
      <p:sp>
        <p:nvSpPr>
          <p:cNvPr id="3" name="Content Placeholder 2">
            <a:extLst>
              <a:ext uri="{FF2B5EF4-FFF2-40B4-BE49-F238E27FC236}">
                <a16:creationId xmlns:a16="http://schemas.microsoft.com/office/drawing/2014/main" id="{02A42432-D766-F74A-91F1-6F2DD9C4A334}"/>
              </a:ext>
            </a:extLst>
          </p:cNvPr>
          <p:cNvSpPr>
            <a:spLocks noGrp="1"/>
          </p:cNvSpPr>
          <p:nvPr>
            <p:ph idx="1"/>
          </p:nvPr>
        </p:nvSpPr>
        <p:spPr/>
        <p:txBody>
          <a:bodyPr/>
          <a:lstStyle/>
          <a:p>
            <a:r>
              <a:rPr lang="en-US" dirty="0"/>
              <a:t>A vector of path cost may no longer defines a total order; candidate designs MUST discuss clear guidelines to applications on how to utilize partial ordering, and the consequences (i.e., operations considerations)</a:t>
            </a:r>
          </a:p>
          <a:p>
            <a:pPr lvl="1"/>
            <a:r>
              <a:rPr lang="en-US" dirty="0"/>
              <a:t>Leverage SIGCOMM’20 multi-criteria routing design</a:t>
            </a:r>
          </a:p>
          <a:p>
            <a:r>
              <a:rPr lang="en-US" dirty="0"/>
              <a:t>Incremental deployment: the chaining of domains may be broken due to incremental deployment (e.g., domain sequence is S -&gt; A -&gt; B -&gt; C -&gt; D, but C does not provide ALTO server)</a:t>
            </a:r>
          </a:p>
          <a:p>
            <a:pPr lvl="1"/>
            <a:r>
              <a:rPr lang="en-US" dirty="0"/>
              <a:t>Need to fix broken chains (e.g., proxy server based on BGP observation)</a:t>
            </a:r>
          </a:p>
          <a:p>
            <a:pPr lvl="1"/>
            <a:r>
              <a:rPr lang="en-US" dirty="0"/>
              <a:t>Need to discuss incentive for missing networks to deploy</a:t>
            </a:r>
          </a:p>
        </p:txBody>
      </p:sp>
    </p:spTree>
    <p:extLst>
      <p:ext uri="{BB962C8B-B14F-4D97-AF65-F5344CB8AC3E}">
        <p14:creationId xmlns:p14="http://schemas.microsoft.com/office/powerpoint/2010/main" val="3442773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D48F-41F1-FC4C-A905-C0F562C015DF}"/>
              </a:ext>
            </a:extLst>
          </p:cNvPr>
          <p:cNvSpPr>
            <a:spLocks noGrp="1"/>
          </p:cNvSpPr>
          <p:nvPr>
            <p:ph type="title"/>
          </p:nvPr>
        </p:nvSpPr>
        <p:spPr/>
        <p:txBody>
          <a:bodyPr/>
          <a:lstStyle/>
          <a:p>
            <a:r>
              <a:rPr lang="en-US" dirty="0"/>
              <a:t>Related References on Multidomain</a:t>
            </a:r>
          </a:p>
        </p:txBody>
      </p:sp>
      <p:sp>
        <p:nvSpPr>
          <p:cNvPr id="3" name="Content Placeholder 2">
            <a:extLst>
              <a:ext uri="{FF2B5EF4-FFF2-40B4-BE49-F238E27FC236}">
                <a16:creationId xmlns:a16="http://schemas.microsoft.com/office/drawing/2014/main" id="{81F4855E-25F9-4F4A-8301-B464A6600D03}"/>
              </a:ext>
            </a:extLst>
          </p:cNvPr>
          <p:cNvSpPr>
            <a:spLocks noGrp="1"/>
          </p:cNvSpPr>
          <p:nvPr>
            <p:ph idx="1"/>
          </p:nvPr>
        </p:nvSpPr>
        <p:spPr/>
        <p:txBody>
          <a:bodyPr>
            <a:normAutofit fontScale="85000" lnSpcReduction="10000"/>
          </a:bodyPr>
          <a:lstStyle/>
          <a:p>
            <a:pPr fontAlgn="base"/>
            <a:r>
              <a:rPr lang="en-US" u="sng" dirty="0">
                <a:hlinkClick r:id="rId2"/>
              </a:rPr>
              <a:t>https://datatracker.ietf.org/doc/draft-lachos-alto-multi-domain-use-cases/</a:t>
            </a:r>
            <a:endParaRPr lang="en-US" dirty="0"/>
          </a:p>
          <a:p>
            <a:pPr fontAlgn="base"/>
            <a:r>
              <a:rPr lang="en-US" u="sng" dirty="0">
                <a:hlinkClick r:id="rId3"/>
              </a:rPr>
              <a:t>https://datatracker.ietf.org/doc/draft-lachos-sfc-multi-domain-alto/</a:t>
            </a:r>
            <a:endParaRPr lang="en-US" dirty="0"/>
          </a:p>
          <a:p>
            <a:pPr fontAlgn="base"/>
            <a:r>
              <a:rPr lang="en-US" u="sng" dirty="0">
                <a:hlinkClick r:id="rId4"/>
              </a:rPr>
              <a:t>https://datatracker.ietf.org/doc/draft-lachosrothenberg-alto-brokermdo/</a:t>
            </a:r>
            <a:endParaRPr lang="en-US" dirty="0"/>
          </a:p>
          <a:p>
            <a:pPr fontAlgn="base"/>
            <a:r>
              <a:rPr lang="en-US" u="sng" dirty="0">
                <a:hlinkClick r:id="rId5"/>
              </a:rPr>
              <a:t>https://datatracker.ietf.org/doc/draft-lachosrothenberg-alto-md-e2e-ns/</a:t>
            </a:r>
            <a:endParaRPr lang="en-US" dirty="0"/>
          </a:p>
          <a:p>
            <a:pPr fontAlgn="base"/>
            <a:r>
              <a:rPr lang="en-US" dirty="0"/>
              <a:t>CERN use case</a:t>
            </a:r>
          </a:p>
          <a:p>
            <a:pPr lvl="1" fontAlgn="base"/>
            <a:r>
              <a:rPr lang="en-US" u="sng" dirty="0">
                <a:hlinkClick r:id="rId6"/>
              </a:rPr>
              <a:t>https://datatracker.ietf.org/doc/draft-xiang-alto-multidomain-analytics/</a:t>
            </a:r>
            <a:endParaRPr lang="en-US" dirty="0"/>
          </a:p>
          <a:p>
            <a:pPr lvl="1" fontAlgn="base"/>
            <a:r>
              <a:rPr lang="en-US" u="sng" dirty="0">
                <a:hlinkClick r:id="rId7"/>
              </a:rPr>
              <a:t>https://ieeexplore.ieee.org/abstract/document/8756056</a:t>
            </a:r>
            <a:endParaRPr lang="en-US" dirty="0"/>
          </a:p>
          <a:p>
            <a:pPr lvl="1" fontAlgn="base"/>
            <a:r>
              <a:rPr lang="en-US" u="sng" dirty="0">
                <a:hlinkClick r:id="rId8"/>
              </a:rPr>
              <a:t>https://www.sciencedirect.com/science/article/abs/pii/S0167739X18302413</a:t>
            </a:r>
            <a:endParaRPr lang="en-US" dirty="0"/>
          </a:p>
          <a:p>
            <a:pPr fontAlgn="base"/>
            <a:r>
              <a:rPr lang="en-US" dirty="0"/>
              <a:t>Inter-ALTO communication protocol</a:t>
            </a:r>
          </a:p>
          <a:p>
            <a:pPr lvl="1" fontAlgn="base"/>
            <a:r>
              <a:rPr lang="en-US" u="sng" dirty="0">
                <a:hlinkClick r:id="rId9"/>
              </a:rPr>
              <a:t>https://datatracker.ietf.org/doc/draft-dulinski-alto-inter-alto-protocol/</a:t>
            </a:r>
            <a:endParaRPr lang="en-US" dirty="0"/>
          </a:p>
          <a:p>
            <a:pPr fontAlgn="base"/>
            <a:r>
              <a:rPr lang="en-US" dirty="0"/>
              <a:t>ALTO network-server, server-server API</a:t>
            </a:r>
          </a:p>
          <a:p>
            <a:pPr lvl="1" fontAlgn="base"/>
            <a:r>
              <a:rPr lang="en-US" u="sng" dirty="0">
                <a:hlinkClick r:id="rId10"/>
              </a:rPr>
              <a:t>https://datatracker.ietf.org/doc/draft-medved-alto-svr-apis/</a:t>
            </a:r>
            <a:endParaRPr lang="en-US" dirty="0"/>
          </a:p>
        </p:txBody>
      </p:sp>
    </p:spTree>
    <p:extLst>
      <p:ext uri="{BB962C8B-B14F-4D97-AF65-F5344CB8AC3E}">
        <p14:creationId xmlns:p14="http://schemas.microsoft.com/office/powerpoint/2010/main" val="289125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97A6-B6BE-4A44-8C95-86AD7B798169}"/>
              </a:ext>
            </a:extLst>
          </p:cNvPr>
          <p:cNvSpPr>
            <a:spLocks noGrp="1"/>
          </p:cNvSpPr>
          <p:nvPr>
            <p:ph type="title"/>
          </p:nvPr>
        </p:nvSpPr>
        <p:spPr/>
        <p:txBody>
          <a:bodyPr/>
          <a:lstStyle/>
          <a:p>
            <a:r>
              <a:rPr lang="en-US" dirty="0"/>
              <a:t>Details: Who Will Work on It</a:t>
            </a:r>
          </a:p>
        </p:txBody>
      </p:sp>
      <p:sp>
        <p:nvSpPr>
          <p:cNvPr id="3" name="Content Placeholder 2">
            <a:extLst>
              <a:ext uri="{FF2B5EF4-FFF2-40B4-BE49-F238E27FC236}">
                <a16:creationId xmlns:a16="http://schemas.microsoft.com/office/drawing/2014/main" id="{CE9EF70A-B59B-F14D-9F2F-54ED8107CF7D}"/>
              </a:ext>
            </a:extLst>
          </p:cNvPr>
          <p:cNvSpPr>
            <a:spLocks noGrp="1"/>
          </p:cNvSpPr>
          <p:nvPr>
            <p:ph idx="1"/>
          </p:nvPr>
        </p:nvSpPr>
        <p:spPr/>
        <p:txBody>
          <a:bodyPr>
            <a:normAutofit/>
          </a:bodyPr>
          <a:lstStyle/>
          <a:p>
            <a:r>
              <a:rPr lang="en-US" dirty="0"/>
              <a:t>Y. Richard Yang, Yale U.</a:t>
            </a:r>
          </a:p>
          <a:p>
            <a:r>
              <a:rPr lang="en-US" dirty="0"/>
              <a:t>Sebastian </a:t>
            </a:r>
            <a:r>
              <a:rPr lang="en-US" dirty="0" err="1"/>
              <a:t>Kiesel</a:t>
            </a:r>
            <a:r>
              <a:rPr lang="en-US" dirty="0"/>
              <a:t>, U. Stuttgart</a:t>
            </a:r>
          </a:p>
          <a:p>
            <a:r>
              <a:rPr lang="en-US" dirty="0"/>
              <a:t>Kai Gao, SCU</a:t>
            </a:r>
          </a:p>
          <a:p>
            <a:r>
              <a:rPr lang="en-US" dirty="0" err="1"/>
              <a:t>Bojre</a:t>
            </a:r>
            <a:r>
              <a:rPr lang="en-US" dirty="0"/>
              <a:t> Ohlman, Ericsson</a:t>
            </a:r>
          </a:p>
          <a:p>
            <a:r>
              <a:rPr lang="en-US" dirty="0"/>
              <a:t>Danny Perez, </a:t>
            </a:r>
            <a:r>
              <a:rPr lang="en-US" dirty="0" err="1"/>
              <a:t>Unicamp</a:t>
            </a:r>
            <a:endParaRPr lang="en-US" dirty="0"/>
          </a:p>
          <a:p>
            <a:r>
              <a:rPr lang="en-US" dirty="0"/>
              <a:t>Ingmar </a:t>
            </a:r>
            <a:r>
              <a:rPr lang="en-US" dirty="0" err="1"/>
              <a:t>Poese</a:t>
            </a:r>
            <a:r>
              <a:rPr lang="en-US" dirty="0"/>
              <a:t>, </a:t>
            </a:r>
            <a:r>
              <a:rPr lang="en-US" dirty="0" err="1"/>
              <a:t>Benocs</a:t>
            </a:r>
            <a:endParaRPr lang="en-US" dirty="0"/>
          </a:p>
          <a:p>
            <a:r>
              <a:rPr lang="en-US" dirty="0"/>
              <a:t>Harvey Newman, </a:t>
            </a:r>
            <a:r>
              <a:rPr lang="en-US" dirty="0" err="1"/>
              <a:t>CalTech</a:t>
            </a:r>
            <a:r>
              <a:rPr lang="en-US" dirty="0"/>
              <a:t>/CERN and the GNA-G DIS WG</a:t>
            </a:r>
          </a:p>
          <a:p>
            <a:r>
              <a:rPr lang="en-US" dirty="0" err="1"/>
              <a:t>Qiao</a:t>
            </a:r>
            <a:r>
              <a:rPr lang="en-US" dirty="0"/>
              <a:t> Xiang, XMU</a:t>
            </a:r>
          </a:p>
        </p:txBody>
      </p:sp>
    </p:spTree>
    <p:extLst>
      <p:ext uri="{BB962C8B-B14F-4D97-AF65-F5344CB8AC3E}">
        <p14:creationId xmlns:p14="http://schemas.microsoft.com/office/powerpoint/2010/main" val="1045383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FEBF-3876-484A-A6A9-15F7D67636A1}"/>
              </a:ext>
            </a:extLst>
          </p:cNvPr>
          <p:cNvSpPr>
            <a:spLocks noGrp="1"/>
          </p:cNvSpPr>
          <p:nvPr>
            <p:ph type="title"/>
          </p:nvPr>
        </p:nvSpPr>
        <p:spPr/>
        <p:txBody>
          <a:bodyPr/>
          <a:lstStyle/>
          <a:p>
            <a:r>
              <a:rPr lang="en-US" dirty="0"/>
              <a:t>Details: Potential Milestones (1-2 years)</a:t>
            </a:r>
          </a:p>
        </p:txBody>
      </p:sp>
      <p:sp>
        <p:nvSpPr>
          <p:cNvPr id="3" name="Content Placeholder 2">
            <a:extLst>
              <a:ext uri="{FF2B5EF4-FFF2-40B4-BE49-F238E27FC236}">
                <a16:creationId xmlns:a16="http://schemas.microsoft.com/office/drawing/2014/main" id="{BBF597E2-CDD5-5E45-B893-A3754F5206FF}"/>
              </a:ext>
            </a:extLst>
          </p:cNvPr>
          <p:cNvSpPr>
            <a:spLocks noGrp="1"/>
          </p:cNvSpPr>
          <p:nvPr>
            <p:ph idx="1"/>
          </p:nvPr>
        </p:nvSpPr>
        <p:spPr/>
        <p:txBody>
          <a:bodyPr>
            <a:normAutofit lnSpcReduction="10000"/>
          </a:bodyPr>
          <a:lstStyle/>
          <a:p>
            <a:r>
              <a:rPr lang="en-US" dirty="0"/>
              <a:t>Now - Mar. 2021: Presentations and meetings to clarify use cases and requirements at related venues including LHC, GNA-G DIS, </a:t>
            </a:r>
            <a:r>
              <a:rPr lang="en-US" dirty="0" err="1"/>
              <a:t>panrg</a:t>
            </a:r>
            <a:r>
              <a:rPr lang="en-US" dirty="0"/>
              <a:t>, PRP, …</a:t>
            </a:r>
          </a:p>
          <a:p>
            <a:r>
              <a:rPr lang="en-US" dirty="0"/>
              <a:t>Mar. 2021 (IETF 110): Initial draft containing use cases, requirements, preliminary design (e.g., ALTO MDA)</a:t>
            </a:r>
          </a:p>
          <a:p>
            <a:r>
              <a:rPr lang="en-US" dirty="0"/>
              <a:t>July 2021 (IETF 111): Prototyping of ALTO MDA and test</a:t>
            </a:r>
          </a:p>
          <a:p>
            <a:r>
              <a:rPr lang="en-US" dirty="0"/>
              <a:t>Nov. 2021 (IETF 112): Report prototyping results, complete specification, propose WG adoption</a:t>
            </a:r>
          </a:p>
          <a:p>
            <a:r>
              <a:rPr lang="en-US" dirty="0"/>
              <a:t>Mar. 2022 (IETF 113): Iteration</a:t>
            </a:r>
          </a:p>
          <a:p>
            <a:r>
              <a:rPr lang="en-US" dirty="0"/>
              <a:t>July 2022 (IETF 114): Submit to IESG</a:t>
            </a:r>
          </a:p>
        </p:txBody>
      </p:sp>
    </p:spTree>
    <p:extLst>
      <p:ext uri="{BB962C8B-B14F-4D97-AF65-F5344CB8AC3E}">
        <p14:creationId xmlns:p14="http://schemas.microsoft.com/office/powerpoint/2010/main" val="1950494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EDF3-BFB6-F24C-BA3B-FD5B379A123F}"/>
              </a:ext>
            </a:extLst>
          </p:cNvPr>
          <p:cNvSpPr>
            <a:spLocks noGrp="1"/>
          </p:cNvSpPr>
          <p:nvPr>
            <p:ph type="title"/>
          </p:nvPr>
        </p:nvSpPr>
        <p:spPr/>
        <p:txBody>
          <a:bodyPr/>
          <a:lstStyle/>
          <a:p>
            <a:r>
              <a:rPr lang="en-US" dirty="0"/>
              <a:t>Proposed Paragraph</a:t>
            </a:r>
          </a:p>
        </p:txBody>
      </p:sp>
      <p:sp>
        <p:nvSpPr>
          <p:cNvPr id="3" name="Content Placeholder 2">
            <a:extLst>
              <a:ext uri="{FF2B5EF4-FFF2-40B4-BE49-F238E27FC236}">
                <a16:creationId xmlns:a16="http://schemas.microsoft.com/office/drawing/2014/main" id="{CD0A07D4-A397-D84E-9C0A-4D1BFCC54DD7}"/>
              </a:ext>
            </a:extLst>
          </p:cNvPr>
          <p:cNvSpPr>
            <a:spLocks noGrp="1"/>
          </p:cNvSpPr>
          <p:nvPr>
            <p:ph idx="1"/>
          </p:nvPr>
        </p:nvSpPr>
        <p:spPr>
          <a:xfrm>
            <a:off x="838199" y="1547446"/>
            <a:ext cx="10685745" cy="5166505"/>
          </a:xfrm>
        </p:spPr>
        <p:txBody>
          <a:bodyPr>
            <a:normAutofit fontScale="62500" lnSpcReduction="20000"/>
          </a:bodyPr>
          <a:lstStyle/>
          <a:p>
            <a:pPr marL="0" indent="0">
              <a:buNone/>
            </a:pPr>
            <a:r>
              <a:rPr lang="en-US" dirty="0">
                <a:latin typeface="Courier New" panose="02070309020205020404" pitchFamily="49" charset="0"/>
                <a:cs typeface="Courier New" panose="02070309020205020404" pitchFamily="49" charset="0"/>
              </a:rPr>
              <a:t>Extensions of ALTO services to support multi-domain settings. The current ALTO framework has made clear how to provide network information from a single ALTO server for a single network (administrative domain), but the network devices traversed by a flow can be managed by multiple networks that are not in the same domain. The working group will investigate and extend the ALTO framework to (1) specify multi-ALTO-server protocol flow and usage guidelines when an ALTO service involves network paths spanning multiple domains with multiple ALTO servers, and (2) extend or introduce ALTO services allowing east-west interfaces for multiple ALTO server integration and collaboration. The specification and extensions should use existing services whenever possible. The specification and extensions should consider realistic complexities including incremental deployment, dynamicity, and security issues including access control, authorization (e.g., an ALTO server provides information for a network that the server has no authorization), and privacy protection in multi-domain settings.</a:t>
            </a:r>
          </a:p>
        </p:txBody>
      </p:sp>
    </p:spTree>
    <p:extLst>
      <p:ext uri="{BB962C8B-B14F-4D97-AF65-F5344CB8AC3E}">
        <p14:creationId xmlns:p14="http://schemas.microsoft.com/office/powerpoint/2010/main" val="192425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665B4-3389-094B-912C-12FCB4429BAC}"/>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97F52D44-3725-9B40-BE07-EAAFD66C05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2021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CA449-2B65-5741-AA9B-88A7B5E87ADB}"/>
              </a:ext>
            </a:extLst>
          </p:cNvPr>
          <p:cNvSpPr>
            <a:spLocks noGrp="1"/>
          </p:cNvSpPr>
          <p:nvPr>
            <p:ph type="title"/>
          </p:nvPr>
        </p:nvSpPr>
        <p:spPr/>
        <p:txBody>
          <a:bodyPr/>
          <a:lstStyle/>
          <a:p>
            <a:r>
              <a:rPr lang="en-US" dirty="0"/>
              <a:t>IETF ALTO 2008 → RFC 7285 (2014)</a:t>
            </a:r>
          </a:p>
        </p:txBody>
      </p:sp>
      <p:sp>
        <p:nvSpPr>
          <p:cNvPr id="3" name="Content Placeholder 2">
            <a:extLst>
              <a:ext uri="{FF2B5EF4-FFF2-40B4-BE49-F238E27FC236}">
                <a16:creationId xmlns:a16="http://schemas.microsoft.com/office/drawing/2014/main" id="{382B877A-A08D-9E4A-9C4F-BE7F6E3B1F64}"/>
              </a:ext>
            </a:extLst>
          </p:cNvPr>
          <p:cNvSpPr>
            <a:spLocks noGrp="1"/>
          </p:cNvSpPr>
          <p:nvPr>
            <p:ph idx="1"/>
          </p:nvPr>
        </p:nvSpPr>
        <p:spPr/>
        <p:txBody>
          <a:bodyPr>
            <a:normAutofit fontScale="77500" lnSpcReduction="20000"/>
          </a:bodyPr>
          <a:lstStyle/>
          <a:p>
            <a:r>
              <a:rPr lang="en-US" dirty="0"/>
              <a:t>ALTO  protocol = one-way interface from the underlying IP network to an overlay, that is untrusted from network operator’s point of view, possibly unmanaged</a:t>
            </a:r>
          </a:p>
          <a:p>
            <a:pPr lvl="1"/>
            <a:r>
              <a:rPr lang="en-US" dirty="0"/>
              <a:t>P2P networks (</a:t>
            </a:r>
            <a:r>
              <a:rPr lang="en-US" dirty="0" err="1"/>
              <a:t>BitTorrent</a:t>
            </a:r>
            <a:r>
              <a:rPr lang="en-US" dirty="0"/>
              <a:t>)</a:t>
            </a:r>
          </a:p>
          <a:p>
            <a:pPr lvl="1"/>
            <a:r>
              <a:rPr lang="en-US" dirty="0"/>
              <a:t>Content Delivery Networks</a:t>
            </a:r>
          </a:p>
          <a:p>
            <a:r>
              <a:rPr lang="en-US" dirty="0"/>
              <a:t>The overlay nodes have only one “freedom of choice”: to which other overlay nodes (IP addresses) to connect and send/request data</a:t>
            </a:r>
          </a:p>
          <a:p>
            <a:pPr lvl="1"/>
            <a:r>
              <a:rPr lang="en-US" dirty="0"/>
              <a:t>Decision made in the endpoint of the data transmission</a:t>
            </a:r>
          </a:p>
          <a:p>
            <a:pPr lvl="1"/>
            <a:r>
              <a:rPr lang="en-US" dirty="0"/>
              <a:t>Decision made at a central location (e.g. </a:t>
            </a:r>
            <a:r>
              <a:rPr lang="en-US" dirty="0" err="1"/>
              <a:t>BitTorrent</a:t>
            </a:r>
            <a:r>
              <a:rPr lang="en-US" dirty="0"/>
              <a:t> tracker)</a:t>
            </a:r>
          </a:p>
          <a:p>
            <a:r>
              <a:rPr lang="en-US" dirty="0"/>
              <a:t>Incentive: the (postulated) “win-win situation”</a:t>
            </a:r>
          </a:p>
          <a:p>
            <a:pPr lvl="1"/>
            <a:r>
              <a:rPr lang="en-US" dirty="0"/>
              <a:t>Overlay network gets better performance</a:t>
            </a:r>
          </a:p>
          <a:p>
            <a:pPr lvl="1"/>
            <a:r>
              <a:rPr lang="en-US" dirty="0"/>
              <a:t>Cost-optimization in the underlying IP network → no price increase / no throttling for end-user</a:t>
            </a:r>
          </a:p>
          <a:p>
            <a:pPr lvl="2"/>
            <a:r>
              <a:rPr lang="en-US" dirty="0"/>
              <a:t>Traffic engineering in own network domain</a:t>
            </a:r>
          </a:p>
          <a:p>
            <a:pPr lvl="2"/>
            <a:r>
              <a:rPr lang="en-US" dirty="0"/>
              <a:t>Reduced cost for peering or upstream capacity</a:t>
            </a:r>
          </a:p>
        </p:txBody>
      </p:sp>
      <p:sp>
        <p:nvSpPr>
          <p:cNvPr id="4" name="Rectangle 3">
            <a:extLst>
              <a:ext uri="{FF2B5EF4-FFF2-40B4-BE49-F238E27FC236}">
                <a16:creationId xmlns:a16="http://schemas.microsoft.com/office/drawing/2014/main" id="{8F7553D2-5DC2-B64E-A414-8B856B91D8F4}"/>
              </a:ext>
            </a:extLst>
          </p:cNvPr>
          <p:cNvSpPr/>
          <p:nvPr/>
        </p:nvSpPr>
        <p:spPr>
          <a:xfrm>
            <a:off x="612384" y="6311900"/>
            <a:ext cx="2280432" cy="369332"/>
          </a:xfrm>
          <a:prstGeom prst="rect">
            <a:avLst/>
          </a:prstGeom>
        </p:spPr>
        <p:txBody>
          <a:bodyPr wrap="none">
            <a:spAutoFit/>
          </a:bodyPr>
          <a:lstStyle/>
          <a:p>
            <a:r>
              <a:rPr lang="en-US" dirty="0"/>
              <a:t>[Sebastian 9/30/2020]</a:t>
            </a:r>
          </a:p>
        </p:txBody>
      </p:sp>
    </p:spTree>
    <p:extLst>
      <p:ext uri="{BB962C8B-B14F-4D97-AF65-F5344CB8AC3E}">
        <p14:creationId xmlns:p14="http://schemas.microsoft.com/office/powerpoint/2010/main" val="94143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C790-2723-A744-8872-0653E683C314}"/>
              </a:ext>
            </a:extLst>
          </p:cNvPr>
          <p:cNvSpPr>
            <a:spLocks noGrp="1"/>
          </p:cNvSpPr>
          <p:nvPr>
            <p:ph type="title"/>
          </p:nvPr>
        </p:nvSpPr>
        <p:spPr/>
        <p:txBody>
          <a:bodyPr/>
          <a:lstStyle/>
          <a:p>
            <a:r>
              <a:rPr lang="en-US" dirty="0"/>
              <a:t>Additional Questions</a:t>
            </a:r>
          </a:p>
        </p:txBody>
      </p:sp>
      <p:sp>
        <p:nvSpPr>
          <p:cNvPr id="3" name="Content Placeholder 2">
            <a:extLst>
              <a:ext uri="{FF2B5EF4-FFF2-40B4-BE49-F238E27FC236}">
                <a16:creationId xmlns:a16="http://schemas.microsoft.com/office/drawing/2014/main" id="{AFB1F88D-3C3D-CA48-839D-430F905C3045}"/>
              </a:ext>
            </a:extLst>
          </p:cNvPr>
          <p:cNvSpPr>
            <a:spLocks noGrp="1"/>
          </p:cNvSpPr>
          <p:nvPr>
            <p:ph idx="1"/>
          </p:nvPr>
        </p:nvSpPr>
        <p:spPr/>
        <p:txBody>
          <a:bodyPr/>
          <a:lstStyle/>
          <a:p>
            <a:r>
              <a:rPr lang="en-US" dirty="0"/>
              <a:t>The “routing cost” metric makes it difficult to aggregate different point of views</a:t>
            </a:r>
          </a:p>
          <a:p>
            <a:pPr lvl="1"/>
            <a:r>
              <a:rPr lang="en-US" dirty="0"/>
              <a:t>See also RFC 8686, Appendix C</a:t>
            </a:r>
          </a:p>
          <a:p>
            <a:r>
              <a:rPr lang="en-US" dirty="0"/>
              <a:t>The “ALTO advice” runs in the opposite direction of the money</a:t>
            </a:r>
          </a:p>
          <a:p>
            <a:pPr lvl="1"/>
            <a:r>
              <a:rPr lang="en-US" dirty="0"/>
              <a:t>will it always stop at the peering points / Tier-1 carriers?</a:t>
            </a:r>
          </a:p>
          <a:p>
            <a:pPr lvl="1"/>
            <a:r>
              <a:rPr lang="en-US" dirty="0"/>
              <a:t>what if the advice given by ISP1’s ALTO server impairs ISP2’s traffic engineering?</a:t>
            </a:r>
          </a:p>
          <a:p>
            <a:pPr lvl="1"/>
            <a:r>
              <a:rPr lang="en-US" dirty="0"/>
              <a:t>will ISP1 be legally liable? Thus, will ISP1 refuse to give details </a:t>
            </a:r>
            <a:r>
              <a:rPr lang="en-US" dirty="0" err="1"/>
              <a:t>wrt</a:t>
            </a:r>
            <a:r>
              <a:rPr lang="en-US" dirty="0"/>
              <a:t>. ISP2 even if they knew?</a:t>
            </a:r>
          </a:p>
          <a:p>
            <a:endParaRPr lang="en-US" dirty="0"/>
          </a:p>
        </p:txBody>
      </p:sp>
      <p:sp>
        <p:nvSpPr>
          <p:cNvPr id="4" name="Rectangle 3">
            <a:extLst>
              <a:ext uri="{FF2B5EF4-FFF2-40B4-BE49-F238E27FC236}">
                <a16:creationId xmlns:a16="http://schemas.microsoft.com/office/drawing/2014/main" id="{6842047D-76BF-BC41-AE54-9D90523394BB}"/>
              </a:ext>
            </a:extLst>
          </p:cNvPr>
          <p:cNvSpPr/>
          <p:nvPr/>
        </p:nvSpPr>
        <p:spPr>
          <a:xfrm>
            <a:off x="612384" y="6311900"/>
            <a:ext cx="2280432" cy="369332"/>
          </a:xfrm>
          <a:prstGeom prst="rect">
            <a:avLst/>
          </a:prstGeom>
        </p:spPr>
        <p:txBody>
          <a:bodyPr wrap="none">
            <a:spAutoFit/>
          </a:bodyPr>
          <a:lstStyle/>
          <a:p>
            <a:r>
              <a:rPr lang="en-US" dirty="0"/>
              <a:t>[Sebastian 9/30/2020]</a:t>
            </a:r>
          </a:p>
        </p:txBody>
      </p:sp>
    </p:spTree>
    <p:extLst>
      <p:ext uri="{BB962C8B-B14F-4D97-AF65-F5344CB8AC3E}">
        <p14:creationId xmlns:p14="http://schemas.microsoft.com/office/powerpoint/2010/main" val="41493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7FE6-27D3-104C-860C-047385E339EE}"/>
              </a:ext>
            </a:extLst>
          </p:cNvPr>
          <p:cNvSpPr>
            <a:spLocks noGrp="1"/>
          </p:cNvSpPr>
          <p:nvPr>
            <p:ph type="title"/>
          </p:nvPr>
        </p:nvSpPr>
        <p:spPr>
          <a:xfrm>
            <a:off x="147754" y="182380"/>
            <a:ext cx="11931917" cy="1048195"/>
          </a:xfrm>
        </p:spPr>
        <p:txBody>
          <a:bodyPr/>
          <a:lstStyle/>
          <a:p>
            <a:r>
              <a:rPr lang="en-US" sz="3733" dirty="0"/>
              <a:t>Use Case: Multi-domain Ranking (Cost Map)</a:t>
            </a:r>
          </a:p>
        </p:txBody>
      </p:sp>
      <p:sp>
        <p:nvSpPr>
          <p:cNvPr id="6" name="object 2">
            <a:extLst>
              <a:ext uri="{FF2B5EF4-FFF2-40B4-BE49-F238E27FC236}">
                <a16:creationId xmlns:a16="http://schemas.microsoft.com/office/drawing/2014/main" id="{590CE001-F511-B949-BE22-08CF17F84A6D}"/>
              </a:ext>
            </a:extLst>
          </p:cNvPr>
          <p:cNvSpPr txBox="1"/>
          <p:nvPr/>
        </p:nvSpPr>
        <p:spPr>
          <a:xfrm>
            <a:off x="456293" y="4271010"/>
            <a:ext cx="11308987" cy="382156"/>
          </a:xfrm>
          <a:prstGeom prst="rect">
            <a:avLst/>
          </a:prstGeom>
        </p:spPr>
        <p:txBody>
          <a:bodyPr vert="horz" wrap="square" lIns="0" tIns="12700" rIns="0" bIns="0" rtlCol="0">
            <a:spAutoFit/>
          </a:bodyPr>
          <a:lstStyle/>
          <a:p>
            <a:pPr marL="12700" defTabSz="1219170">
              <a:spcBef>
                <a:spcPts val="100"/>
              </a:spcBef>
            </a:pPr>
            <a:r>
              <a:rPr spc="-91" baseline="0" dirty="0">
                <a:solidFill>
                  <a:prstClr val="black"/>
                </a:solidFill>
                <a:latin typeface="Arial"/>
                <a:cs typeface="Arial"/>
              </a:rPr>
              <a:t>Which </a:t>
            </a:r>
            <a:r>
              <a:rPr spc="-115" baseline="0" dirty="0">
                <a:solidFill>
                  <a:prstClr val="black"/>
                </a:solidFill>
                <a:latin typeface="Arial"/>
                <a:cs typeface="Arial"/>
              </a:rPr>
              <a:t>guidance </a:t>
            </a:r>
            <a:r>
              <a:rPr spc="-95" baseline="0" dirty="0">
                <a:solidFill>
                  <a:prstClr val="black"/>
                </a:solidFill>
                <a:latin typeface="Arial"/>
                <a:cs typeface="Arial"/>
              </a:rPr>
              <a:t>should </a:t>
            </a:r>
            <a:r>
              <a:rPr lang="en-US" spc="-95" baseline="0" dirty="0">
                <a:solidFill>
                  <a:prstClr val="black"/>
                </a:solidFill>
                <a:latin typeface="Arial"/>
                <a:cs typeface="Arial"/>
              </a:rPr>
              <a:t>ALTO (</a:t>
            </a:r>
            <a:r>
              <a:rPr spc="-311" baseline="0" dirty="0">
                <a:solidFill>
                  <a:prstClr val="black"/>
                </a:solidFill>
                <a:latin typeface="Arial"/>
                <a:cs typeface="Arial"/>
              </a:rPr>
              <a:t>ISP </a:t>
            </a:r>
            <a:r>
              <a:rPr spc="-120" baseline="0" dirty="0">
                <a:solidFill>
                  <a:prstClr val="black"/>
                </a:solidFill>
                <a:latin typeface="Arial"/>
                <a:cs typeface="Arial"/>
              </a:rPr>
              <a:t>1</a:t>
            </a:r>
            <a:r>
              <a:rPr lang="en-US" spc="-120" baseline="0" dirty="0">
                <a:solidFill>
                  <a:prstClr val="black"/>
                </a:solidFill>
                <a:latin typeface="Arial"/>
                <a:cs typeface="Arial"/>
              </a:rPr>
              <a:t>)</a:t>
            </a:r>
            <a:r>
              <a:rPr spc="-120" baseline="0" dirty="0">
                <a:solidFill>
                  <a:prstClr val="black"/>
                </a:solidFill>
                <a:latin typeface="Arial"/>
                <a:cs typeface="Arial"/>
              </a:rPr>
              <a:t> give </a:t>
            </a:r>
            <a:r>
              <a:rPr spc="20" baseline="0" dirty="0">
                <a:solidFill>
                  <a:prstClr val="black"/>
                </a:solidFill>
                <a:latin typeface="Arial"/>
                <a:cs typeface="Arial"/>
              </a:rPr>
              <a:t>to </a:t>
            </a:r>
            <a:r>
              <a:rPr spc="-165" baseline="0" dirty="0">
                <a:solidFill>
                  <a:prstClr val="black"/>
                </a:solidFill>
                <a:latin typeface="Arial"/>
                <a:cs typeface="Arial"/>
              </a:rPr>
              <a:t>Peer </a:t>
            </a:r>
            <a:r>
              <a:rPr spc="-360" baseline="0" dirty="0">
                <a:solidFill>
                  <a:prstClr val="black"/>
                </a:solidFill>
                <a:latin typeface="Arial"/>
                <a:cs typeface="Arial"/>
              </a:rPr>
              <a:t>X</a:t>
            </a:r>
            <a:r>
              <a:rPr lang="en-US" spc="-360" baseline="0" dirty="0">
                <a:solidFill>
                  <a:prstClr val="black"/>
                </a:solidFill>
                <a:latin typeface="Arial"/>
                <a:cs typeface="Arial"/>
              </a:rPr>
              <a:t> </a:t>
            </a:r>
            <a:r>
              <a:rPr spc="-360" baseline="0" dirty="0">
                <a:solidFill>
                  <a:prstClr val="black"/>
                </a:solidFill>
                <a:latin typeface="Arial"/>
                <a:cs typeface="Arial"/>
              </a:rPr>
              <a:t> </a:t>
            </a:r>
            <a:r>
              <a:rPr spc="-140" baseline="0" dirty="0">
                <a:solidFill>
                  <a:prstClr val="black"/>
                </a:solidFill>
                <a:latin typeface="Arial"/>
                <a:cs typeface="Arial"/>
              </a:rPr>
              <a:t>(based </a:t>
            </a:r>
            <a:r>
              <a:rPr spc="-80" baseline="0" dirty="0">
                <a:solidFill>
                  <a:prstClr val="black"/>
                </a:solidFill>
                <a:latin typeface="Arial"/>
                <a:cs typeface="Arial"/>
              </a:rPr>
              <a:t>on </a:t>
            </a:r>
            <a:r>
              <a:rPr spc="-60" baseline="0" dirty="0">
                <a:solidFill>
                  <a:prstClr val="black"/>
                </a:solidFill>
                <a:latin typeface="Arial"/>
                <a:cs typeface="Arial"/>
              </a:rPr>
              <a:t>relative</a:t>
            </a:r>
            <a:r>
              <a:rPr spc="-311" baseline="0" dirty="0">
                <a:solidFill>
                  <a:prstClr val="black"/>
                </a:solidFill>
                <a:latin typeface="Arial"/>
                <a:cs typeface="Arial"/>
              </a:rPr>
              <a:t> </a:t>
            </a:r>
            <a:r>
              <a:rPr spc="-100" baseline="0" dirty="0">
                <a:solidFill>
                  <a:prstClr val="black"/>
                </a:solidFill>
                <a:latin typeface="Arial"/>
                <a:cs typeface="Arial"/>
              </a:rPr>
              <a:t>preference)?</a:t>
            </a:r>
            <a:endParaRPr baseline="0" dirty="0">
              <a:solidFill>
                <a:prstClr val="black"/>
              </a:solidFill>
              <a:latin typeface="Arial"/>
              <a:cs typeface="Arial"/>
            </a:endParaRPr>
          </a:p>
        </p:txBody>
      </p:sp>
      <p:sp>
        <p:nvSpPr>
          <p:cNvPr id="10" name="object 6">
            <a:extLst>
              <a:ext uri="{FF2B5EF4-FFF2-40B4-BE49-F238E27FC236}">
                <a16:creationId xmlns:a16="http://schemas.microsoft.com/office/drawing/2014/main" id="{48FA6BC3-E828-F241-B733-AAF4C1249CE3}"/>
              </a:ext>
            </a:extLst>
          </p:cNvPr>
          <p:cNvSpPr/>
          <p:nvPr/>
        </p:nvSpPr>
        <p:spPr>
          <a:xfrm>
            <a:off x="1365075" y="1652797"/>
            <a:ext cx="9226967" cy="2538304"/>
          </a:xfrm>
          <a:prstGeom prst="rect">
            <a:avLst/>
          </a:prstGeom>
          <a:blipFill>
            <a:blip r:embed="rId2" cstate="print"/>
            <a:stretch>
              <a:fillRect/>
            </a:stretch>
          </a:blipFill>
        </p:spPr>
        <p:txBody>
          <a:bodyPr wrap="square" lIns="0" tIns="0" rIns="0" bIns="0" rtlCol="0"/>
          <a:lstStyle/>
          <a:p>
            <a:pPr defTabSz="1219170"/>
            <a:endParaRPr dirty="0">
              <a:solidFill>
                <a:prstClr val="black"/>
              </a:solidFill>
            </a:endParaRPr>
          </a:p>
        </p:txBody>
      </p:sp>
      <p:sp>
        <p:nvSpPr>
          <p:cNvPr id="11" name="object 7">
            <a:extLst>
              <a:ext uri="{FF2B5EF4-FFF2-40B4-BE49-F238E27FC236}">
                <a16:creationId xmlns:a16="http://schemas.microsoft.com/office/drawing/2014/main" id="{C4ECA4E6-E07C-9141-A31E-0819EB1AF8A1}"/>
              </a:ext>
            </a:extLst>
          </p:cNvPr>
          <p:cNvSpPr txBox="1"/>
          <p:nvPr/>
        </p:nvSpPr>
        <p:spPr>
          <a:xfrm>
            <a:off x="456292" y="4653535"/>
            <a:ext cx="2315211" cy="1317283"/>
          </a:xfrm>
          <a:prstGeom prst="rect">
            <a:avLst/>
          </a:prstGeom>
        </p:spPr>
        <p:txBody>
          <a:bodyPr vert="horz" wrap="square" lIns="0" tIns="52069" rIns="0" bIns="0" rtlCol="0">
            <a:spAutoFit/>
          </a:bodyPr>
          <a:lstStyle/>
          <a:p>
            <a:pPr marL="469888" indent="-457823" defTabSz="1219170">
              <a:spcBef>
                <a:spcPts val="409"/>
              </a:spcBef>
              <a:buFontTx/>
              <a:buAutoNum type="arabicPeriod"/>
              <a:tabLst>
                <a:tab pos="469888" algn="l"/>
                <a:tab pos="470523" algn="l"/>
              </a:tabLst>
            </a:pPr>
            <a:r>
              <a:rPr sz="1867" spc="-165" baseline="0" dirty="0">
                <a:solidFill>
                  <a:prstClr val="black"/>
                </a:solidFill>
                <a:latin typeface="Arial"/>
                <a:cs typeface="Arial"/>
              </a:rPr>
              <a:t>Peer</a:t>
            </a:r>
            <a:r>
              <a:rPr sz="1867" spc="-215" baseline="0" dirty="0">
                <a:solidFill>
                  <a:prstClr val="black"/>
                </a:solidFill>
                <a:latin typeface="Arial"/>
                <a:cs typeface="Arial"/>
              </a:rPr>
              <a:t> </a:t>
            </a:r>
            <a:r>
              <a:rPr sz="1867" spc="-169" baseline="0" dirty="0">
                <a:solidFill>
                  <a:prstClr val="black"/>
                </a:solidFill>
                <a:latin typeface="Arial"/>
                <a:cs typeface="Arial"/>
              </a:rPr>
              <a:t>1A</a:t>
            </a:r>
            <a:endParaRPr sz="1867" baseline="0" dirty="0">
              <a:solidFill>
                <a:prstClr val="black"/>
              </a:solidFill>
              <a:latin typeface="Arial"/>
              <a:cs typeface="Arial"/>
            </a:endParaRPr>
          </a:p>
          <a:p>
            <a:pPr marL="469888" indent="-457823" defTabSz="1219170">
              <a:spcBef>
                <a:spcPts val="311"/>
              </a:spcBef>
              <a:buFontTx/>
              <a:buAutoNum type="arabicPeriod"/>
              <a:tabLst>
                <a:tab pos="469888" algn="l"/>
                <a:tab pos="470523" algn="l"/>
              </a:tabLst>
            </a:pPr>
            <a:r>
              <a:rPr sz="1867" spc="-165" baseline="0" dirty="0">
                <a:solidFill>
                  <a:prstClr val="black"/>
                </a:solidFill>
                <a:latin typeface="Arial"/>
                <a:cs typeface="Arial"/>
              </a:rPr>
              <a:t>Peer</a:t>
            </a:r>
            <a:r>
              <a:rPr sz="1867" spc="-215" baseline="0" dirty="0">
                <a:solidFill>
                  <a:prstClr val="black"/>
                </a:solidFill>
                <a:latin typeface="Arial"/>
                <a:cs typeface="Arial"/>
              </a:rPr>
              <a:t> 1B</a:t>
            </a:r>
            <a:endParaRPr sz="1867" baseline="0" dirty="0">
              <a:solidFill>
                <a:prstClr val="black"/>
              </a:solidFill>
              <a:latin typeface="Arial"/>
              <a:cs typeface="Arial"/>
            </a:endParaRPr>
          </a:p>
          <a:p>
            <a:pPr marL="469888" indent="-457823" defTabSz="1219170">
              <a:spcBef>
                <a:spcPts val="315"/>
              </a:spcBef>
              <a:buFontTx/>
              <a:buAutoNum type="arabicPeriod"/>
              <a:tabLst>
                <a:tab pos="469888" algn="l"/>
                <a:tab pos="470523" algn="l"/>
              </a:tabLst>
            </a:pPr>
            <a:r>
              <a:rPr sz="1867" spc="-165" baseline="0" dirty="0">
                <a:solidFill>
                  <a:prstClr val="black"/>
                </a:solidFill>
                <a:latin typeface="Arial"/>
                <a:cs typeface="Arial"/>
              </a:rPr>
              <a:t>Peer </a:t>
            </a:r>
            <a:r>
              <a:rPr sz="1867" spc="-135" baseline="0" dirty="0">
                <a:solidFill>
                  <a:prstClr val="black"/>
                </a:solidFill>
                <a:latin typeface="Arial"/>
                <a:cs typeface="Arial"/>
              </a:rPr>
              <a:t>2A, </a:t>
            </a:r>
            <a:r>
              <a:rPr sz="1867" spc="-215" baseline="0" dirty="0">
                <a:solidFill>
                  <a:prstClr val="black"/>
                </a:solidFill>
                <a:latin typeface="Arial"/>
                <a:cs typeface="Arial"/>
              </a:rPr>
              <a:t>2B</a:t>
            </a:r>
            <a:r>
              <a:rPr sz="1867" spc="-155" baseline="0" dirty="0">
                <a:solidFill>
                  <a:prstClr val="black"/>
                </a:solidFill>
                <a:latin typeface="Arial"/>
                <a:cs typeface="Arial"/>
              </a:rPr>
              <a:t> </a:t>
            </a:r>
            <a:r>
              <a:rPr sz="1867" spc="35" baseline="0" dirty="0">
                <a:solidFill>
                  <a:prstClr val="black"/>
                </a:solidFill>
                <a:latin typeface="Arial"/>
                <a:cs typeface="Arial"/>
              </a:rPr>
              <a:t>(*)</a:t>
            </a:r>
            <a:endParaRPr sz="1867" baseline="0" dirty="0">
              <a:solidFill>
                <a:prstClr val="black"/>
              </a:solidFill>
              <a:latin typeface="Arial"/>
              <a:cs typeface="Arial"/>
            </a:endParaRPr>
          </a:p>
          <a:p>
            <a:pPr marL="469888" indent="-457823" defTabSz="1219170">
              <a:spcBef>
                <a:spcPts val="315"/>
              </a:spcBef>
              <a:buFontTx/>
              <a:buAutoNum type="arabicPeriod"/>
              <a:tabLst>
                <a:tab pos="469888" algn="l"/>
                <a:tab pos="470523" algn="l"/>
              </a:tabLst>
            </a:pPr>
            <a:r>
              <a:rPr sz="1867" spc="-165" baseline="0" dirty="0">
                <a:solidFill>
                  <a:prstClr val="black"/>
                </a:solidFill>
                <a:latin typeface="Arial"/>
                <a:cs typeface="Arial"/>
              </a:rPr>
              <a:t>Peer </a:t>
            </a:r>
            <a:r>
              <a:rPr sz="1867" spc="-135" baseline="0" dirty="0">
                <a:solidFill>
                  <a:prstClr val="black"/>
                </a:solidFill>
                <a:latin typeface="Arial"/>
                <a:cs typeface="Arial"/>
              </a:rPr>
              <a:t>3A, </a:t>
            </a:r>
            <a:r>
              <a:rPr sz="1867" spc="-215" baseline="0" dirty="0">
                <a:solidFill>
                  <a:prstClr val="black"/>
                </a:solidFill>
                <a:latin typeface="Arial"/>
                <a:cs typeface="Arial"/>
              </a:rPr>
              <a:t>3B</a:t>
            </a:r>
            <a:r>
              <a:rPr sz="1867" spc="-155" baseline="0" dirty="0">
                <a:solidFill>
                  <a:prstClr val="black"/>
                </a:solidFill>
                <a:latin typeface="Arial"/>
                <a:cs typeface="Arial"/>
              </a:rPr>
              <a:t> </a:t>
            </a:r>
            <a:r>
              <a:rPr sz="1867" spc="35" baseline="0" dirty="0">
                <a:solidFill>
                  <a:prstClr val="black"/>
                </a:solidFill>
                <a:latin typeface="Arial"/>
                <a:cs typeface="Arial"/>
              </a:rPr>
              <a:t>(*)</a:t>
            </a:r>
            <a:endParaRPr sz="1867" baseline="0" dirty="0">
              <a:solidFill>
                <a:prstClr val="black"/>
              </a:solidFill>
              <a:latin typeface="Arial"/>
              <a:cs typeface="Arial"/>
            </a:endParaRPr>
          </a:p>
        </p:txBody>
      </p:sp>
      <p:sp>
        <p:nvSpPr>
          <p:cNvPr id="12" name="object 8">
            <a:extLst>
              <a:ext uri="{FF2B5EF4-FFF2-40B4-BE49-F238E27FC236}">
                <a16:creationId xmlns:a16="http://schemas.microsoft.com/office/drawing/2014/main" id="{20AD0101-2D51-D64E-A2D6-B671E6E5ADB7}"/>
              </a:ext>
            </a:extLst>
          </p:cNvPr>
          <p:cNvSpPr txBox="1"/>
          <p:nvPr/>
        </p:nvSpPr>
        <p:spPr>
          <a:xfrm>
            <a:off x="6060949" y="4702501"/>
            <a:ext cx="4780915" cy="1336584"/>
          </a:xfrm>
          <a:prstGeom prst="rect">
            <a:avLst/>
          </a:prstGeom>
        </p:spPr>
        <p:txBody>
          <a:bodyPr vert="horz" wrap="square" lIns="0" tIns="43180" rIns="0" bIns="0" rtlCol="0">
            <a:spAutoFit/>
          </a:bodyPr>
          <a:lstStyle/>
          <a:p>
            <a:pPr marL="12700" marR="5080" defTabSz="1219170">
              <a:lnSpc>
                <a:spcPct val="90000"/>
              </a:lnSpc>
              <a:spcBef>
                <a:spcPts val="340"/>
              </a:spcBef>
            </a:pPr>
            <a:r>
              <a:rPr sz="1867" spc="31" baseline="0" dirty="0">
                <a:solidFill>
                  <a:prstClr val="black"/>
                </a:solidFill>
                <a:latin typeface="Arial"/>
                <a:cs typeface="Arial"/>
              </a:rPr>
              <a:t>(*) </a:t>
            </a:r>
            <a:r>
              <a:rPr sz="1867" spc="-169" baseline="0" dirty="0">
                <a:solidFill>
                  <a:prstClr val="black"/>
                </a:solidFill>
                <a:latin typeface="Arial"/>
                <a:cs typeface="Arial"/>
              </a:rPr>
              <a:t>= </a:t>
            </a:r>
            <a:r>
              <a:rPr sz="1867" spc="-185" baseline="0" dirty="0">
                <a:solidFill>
                  <a:prstClr val="black"/>
                </a:solidFill>
                <a:latin typeface="Arial"/>
                <a:cs typeface="Arial"/>
              </a:rPr>
              <a:t>?A </a:t>
            </a:r>
            <a:r>
              <a:rPr sz="1867" spc="-95" baseline="0" dirty="0">
                <a:solidFill>
                  <a:prstClr val="black"/>
                </a:solidFill>
                <a:latin typeface="Arial"/>
                <a:cs typeface="Arial"/>
              </a:rPr>
              <a:t>and </a:t>
            </a:r>
            <a:r>
              <a:rPr sz="1867" spc="-225" baseline="0" dirty="0">
                <a:solidFill>
                  <a:prstClr val="black"/>
                </a:solidFill>
                <a:latin typeface="Arial"/>
                <a:cs typeface="Arial"/>
              </a:rPr>
              <a:t>?B </a:t>
            </a:r>
            <a:r>
              <a:rPr sz="1867" spc="-91" baseline="0" dirty="0">
                <a:solidFill>
                  <a:prstClr val="black"/>
                </a:solidFill>
                <a:latin typeface="Arial"/>
                <a:cs typeface="Arial"/>
              </a:rPr>
              <a:t>are </a:t>
            </a:r>
            <a:r>
              <a:rPr sz="1867" spc="-60" baseline="0" dirty="0">
                <a:solidFill>
                  <a:prstClr val="black"/>
                </a:solidFill>
                <a:latin typeface="Arial"/>
                <a:cs typeface="Arial"/>
              </a:rPr>
              <a:t>on </a:t>
            </a:r>
            <a:r>
              <a:rPr sz="1867" spc="-20" baseline="0" dirty="0">
                <a:solidFill>
                  <a:prstClr val="black"/>
                </a:solidFill>
                <a:latin typeface="Arial"/>
                <a:cs typeface="Arial"/>
              </a:rPr>
              <a:t>the </a:t>
            </a:r>
            <a:r>
              <a:rPr sz="1867" spc="-145" baseline="0" dirty="0">
                <a:solidFill>
                  <a:prstClr val="black"/>
                </a:solidFill>
                <a:latin typeface="Arial"/>
                <a:cs typeface="Arial"/>
              </a:rPr>
              <a:t>same </a:t>
            </a:r>
            <a:r>
              <a:rPr sz="1867" spc="-71" baseline="0" dirty="0">
                <a:solidFill>
                  <a:prstClr val="black"/>
                </a:solidFill>
                <a:latin typeface="Arial"/>
                <a:cs typeface="Arial"/>
              </a:rPr>
              <a:t>level </a:t>
            </a:r>
            <a:r>
              <a:rPr sz="1867" spc="-5" baseline="0" dirty="0">
                <a:solidFill>
                  <a:prstClr val="black"/>
                </a:solidFill>
                <a:latin typeface="Arial"/>
                <a:cs typeface="Arial"/>
              </a:rPr>
              <a:t>of  </a:t>
            </a:r>
            <a:r>
              <a:rPr sz="1867" spc="-75" baseline="0" dirty="0">
                <a:solidFill>
                  <a:prstClr val="black"/>
                </a:solidFill>
                <a:latin typeface="Arial"/>
                <a:cs typeface="Arial"/>
              </a:rPr>
              <a:t>preference, </a:t>
            </a:r>
            <a:r>
              <a:rPr sz="1867" spc="-131" baseline="0" dirty="0">
                <a:solidFill>
                  <a:prstClr val="black"/>
                </a:solidFill>
                <a:latin typeface="Arial"/>
                <a:cs typeface="Arial"/>
              </a:rPr>
              <a:t>because </a:t>
            </a:r>
            <a:r>
              <a:rPr sz="1867" spc="-215" baseline="0" dirty="0">
                <a:solidFill>
                  <a:prstClr val="black"/>
                </a:solidFill>
                <a:latin typeface="Arial"/>
                <a:cs typeface="Arial"/>
              </a:rPr>
              <a:t>ISP1 </a:t>
            </a:r>
            <a:r>
              <a:rPr sz="1867" spc="-40" baseline="0" dirty="0">
                <a:solidFill>
                  <a:prstClr val="black"/>
                </a:solidFill>
                <a:latin typeface="Arial"/>
                <a:cs typeface="Arial"/>
              </a:rPr>
              <a:t>might </a:t>
            </a:r>
            <a:r>
              <a:rPr sz="1867" spc="-5" baseline="0" dirty="0">
                <a:solidFill>
                  <a:prstClr val="black"/>
                </a:solidFill>
                <a:latin typeface="Arial"/>
                <a:cs typeface="Arial"/>
              </a:rPr>
              <a:t>not </a:t>
            </a:r>
            <a:r>
              <a:rPr sz="1867" spc="-60" baseline="0" dirty="0">
                <a:solidFill>
                  <a:prstClr val="black"/>
                </a:solidFill>
                <a:latin typeface="Arial"/>
                <a:cs typeface="Arial"/>
              </a:rPr>
              <a:t>know</a:t>
            </a:r>
            <a:r>
              <a:rPr sz="1867" spc="-220" baseline="0" dirty="0">
                <a:solidFill>
                  <a:prstClr val="black"/>
                </a:solidFill>
                <a:latin typeface="Arial"/>
                <a:cs typeface="Arial"/>
              </a:rPr>
              <a:t> </a:t>
            </a:r>
            <a:r>
              <a:rPr sz="1867" spc="-5" baseline="0" dirty="0">
                <a:solidFill>
                  <a:prstClr val="black"/>
                </a:solidFill>
                <a:latin typeface="Arial"/>
                <a:cs typeface="Arial"/>
              </a:rPr>
              <a:t>that  </a:t>
            </a:r>
            <a:r>
              <a:rPr sz="1867" spc="-45" baseline="0" dirty="0">
                <a:solidFill>
                  <a:prstClr val="black"/>
                </a:solidFill>
                <a:latin typeface="Arial"/>
                <a:cs typeface="Arial"/>
              </a:rPr>
              <a:t>they </a:t>
            </a:r>
            <a:r>
              <a:rPr sz="1867" spc="-91" baseline="0" dirty="0">
                <a:solidFill>
                  <a:prstClr val="black"/>
                </a:solidFill>
                <a:latin typeface="Arial"/>
                <a:cs typeface="Arial"/>
              </a:rPr>
              <a:t>are </a:t>
            </a:r>
            <a:r>
              <a:rPr sz="1867" spc="-35" baseline="0" dirty="0">
                <a:solidFill>
                  <a:prstClr val="black"/>
                </a:solidFill>
                <a:latin typeface="Arial"/>
                <a:cs typeface="Arial"/>
              </a:rPr>
              <a:t>wireline </a:t>
            </a:r>
            <a:r>
              <a:rPr sz="1867" spc="-131" baseline="0" dirty="0">
                <a:solidFill>
                  <a:prstClr val="black"/>
                </a:solidFill>
                <a:latin typeface="Arial"/>
                <a:cs typeface="Arial"/>
              </a:rPr>
              <a:t>vs. </a:t>
            </a:r>
            <a:r>
              <a:rPr sz="1867" spc="-85" baseline="0" dirty="0">
                <a:solidFill>
                  <a:prstClr val="black"/>
                </a:solidFill>
                <a:latin typeface="Arial"/>
                <a:cs typeface="Arial"/>
              </a:rPr>
              <a:t>wireless, </a:t>
            </a:r>
            <a:r>
              <a:rPr sz="1867" spc="-55" baseline="0" dirty="0">
                <a:solidFill>
                  <a:prstClr val="black"/>
                </a:solidFill>
                <a:latin typeface="Arial"/>
                <a:cs typeface="Arial"/>
              </a:rPr>
              <a:t>doesn’t </a:t>
            </a:r>
            <a:r>
              <a:rPr sz="1867" spc="-111" baseline="0" dirty="0">
                <a:solidFill>
                  <a:prstClr val="black"/>
                </a:solidFill>
                <a:latin typeface="Arial"/>
                <a:cs typeface="Arial"/>
              </a:rPr>
              <a:t>care  </a:t>
            </a:r>
            <a:r>
              <a:rPr sz="1867" spc="-60" baseline="0" dirty="0">
                <a:solidFill>
                  <a:prstClr val="black"/>
                </a:solidFill>
                <a:latin typeface="Arial"/>
                <a:cs typeface="Arial"/>
              </a:rPr>
              <a:t>(monetary </a:t>
            </a:r>
            <a:r>
              <a:rPr sz="1867" spc="-91" baseline="0" dirty="0">
                <a:solidFill>
                  <a:prstClr val="black"/>
                </a:solidFill>
                <a:latin typeface="Arial"/>
                <a:cs typeface="Arial"/>
              </a:rPr>
              <a:t>cost </a:t>
            </a:r>
            <a:r>
              <a:rPr sz="1867" spc="-105" baseline="0" dirty="0">
                <a:solidFill>
                  <a:prstClr val="black"/>
                </a:solidFill>
                <a:latin typeface="Arial"/>
                <a:cs typeface="Arial"/>
              </a:rPr>
              <a:t>is </a:t>
            </a:r>
            <a:r>
              <a:rPr sz="1867" spc="-20" baseline="0" dirty="0">
                <a:solidFill>
                  <a:prstClr val="black"/>
                </a:solidFill>
                <a:latin typeface="Arial"/>
                <a:cs typeface="Arial"/>
              </a:rPr>
              <a:t>the </a:t>
            </a:r>
            <a:r>
              <a:rPr sz="1867" spc="-145" baseline="0" dirty="0">
                <a:solidFill>
                  <a:prstClr val="black"/>
                </a:solidFill>
                <a:latin typeface="Arial"/>
                <a:cs typeface="Arial"/>
              </a:rPr>
              <a:t>same </a:t>
            </a:r>
            <a:r>
              <a:rPr sz="1867" spc="-5" baseline="0" dirty="0">
                <a:solidFill>
                  <a:prstClr val="black"/>
                </a:solidFill>
                <a:latin typeface="Arial"/>
                <a:cs typeface="Arial"/>
              </a:rPr>
              <a:t>for </a:t>
            </a:r>
            <a:r>
              <a:rPr sz="1867" spc="-165" baseline="0" dirty="0">
                <a:solidFill>
                  <a:prstClr val="black"/>
                </a:solidFill>
                <a:latin typeface="Arial"/>
                <a:cs typeface="Arial"/>
              </a:rPr>
              <a:t>ISP1), </a:t>
            </a:r>
            <a:r>
              <a:rPr sz="1867" spc="-20" baseline="0" dirty="0">
                <a:solidFill>
                  <a:prstClr val="black"/>
                </a:solidFill>
                <a:latin typeface="Arial"/>
                <a:cs typeface="Arial"/>
              </a:rPr>
              <a:t>and/or  </a:t>
            </a:r>
            <a:r>
              <a:rPr sz="1867" spc="-15" baseline="0" dirty="0">
                <a:solidFill>
                  <a:prstClr val="black"/>
                </a:solidFill>
                <a:latin typeface="Arial"/>
                <a:cs typeface="Arial"/>
              </a:rPr>
              <a:t>wouldn’t</a:t>
            </a:r>
            <a:r>
              <a:rPr sz="1867" spc="-125" baseline="0" dirty="0">
                <a:solidFill>
                  <a:prstClr val="black"/>
                </a:solidFill>
                <a:latin typeface="Arial"/>
                <a:cs typeface="Arial"/>
              </a:rPr>
              <a:t> </a:t>
            </a:r>
            <a:r>
              <a:rPr sz="1867" spc="-85" baseline="0" dirty="0">
                <a:solidFill>
                  <a:prstClr val="black"/>
                </a:solidFill>
                <a:latin typeface="Arial"/>
                <a:cs typeface="Arial"/>
              </a:rPr>
              <a:t>dare</a:t>
            </a:r>
            <a:r>
              <a:rPr sz="1867" spc="-105" baseline="0" dirty="0">
                <a:solidFill>
                  <a:prstClr val="black"/>
                </a:solidFill>
                <a:latin typeface="Arial"/>
                <a:cs typeface="Arial"/>
              </a:rPr>
              <a:t> </a:t>
            </a:r>
            <a:r>
              <a:rPr sz="1867" spc="15" baseline="0" dirty="0">
                <a:solidFill>
                  <a:prstClr val="black"/>
                </a:solidFill>
                <a:latin typeface="Arial"/>
                <a:cs typeface="Arial"/>
              </a:rPr>
              <a:t>to</a:t>
            </a:r>
            <a:r>
              <a:rPr sz="1867" spc="-115" baseline="0" dirty="0">
                <a:solidFill>
                  <a:prstClr val="black"/>
                </a:solidFill>
                <a:latin typeface="Arial"/>
                <a:cs typeface="Arial"/>
              </a:rPr>
              <a:t> </a:t>
            </a:r>
            <a:r>
              <a:rPr sz="1867" spc="-5" baseline="0" dirty="0">
                <a:solidFill>
                  <a:prstClr val="black"/>
                </a:solidFill>
                <a:latin typeface="Arial"/>
                <a:cs typeface="Arial"/>
              </a:rPr>
              <a:t>tell</a:t>
            </a:r>
            <a:r>
              <a:rPr sz="1867" spc="-85" baseline="0" dirty="0">
                <a:solidFill>
                  <a:prstClr val="black"/>
                </a:solidFill>
                <a:latin typeface="Arial"/>
                <a:cs typeface="Arial"/>
              </a:rPr>
              <a:t> </a:t>
            </a:r>
            <a:r>
              <a:rPr sz="1867" spc="-111" baseline="0" dirty="0">
                <a:solidFill>
                  <a:prstClr val="black"/>
                </a:solidFill>
                <a:latin typeface="Arial"/>
                <a:cs typeface="Arial"/>
              </a:rPr>
              <a:t>even</a:t>
            </a:r>
            <a:r>
              <a:rPr sz="1867" spc="-105" baseline="0" dirty="0">
                <a:solidFill>
                  <a:prstClr val="black"/>
                </a:solidFill>
                <a:latin typeface="Arial"/>
                <a:cs typeface="Arial"/>
              </a:rPr>
              <a:t> </a:t>
            </a:r>
            <a:r>
              <a:rPr sz="1867" spc="35" baseline="0" dirty="0">
                <a:solidFill>
                  <a:prstClr val="black"/>
                </a:solidFill>
                <a:latin typeface="Arial"/>
                <a:cs typeface="Arial"/>
              </a:rPr>
              <a:t>if</a:t>
            </a:r>
            <a:r>
              <a:rPr sz="1867" spc="-105" baseline="0" dirty="0">
                <a:solidFill>
                  <a:prstClr val="black"/>
                </a:solidFill>
                <a:latin typeface="Arial"/>
                <a:cs typeface="Arial"/>
              </a:rPr>
              <a:t> </a:t>
            </a:r>
            <a:r>
              <a:rPr sz="1867" spc="-45" baseline="0" dirty="0">
                <a:solidFill>
                  <a:prstClr val="black"/>
                </a:solidFill>
                <a:latin typeface="Arial"/>
                <a:cs typeface="Arial"/>
              </a:rPr>
              <a:t>they</a:t>
            </a:r>
            <a:r>
              <a:rPr sz="1867" spc="-111" baseline="0" dirty="0">
                <a:solidFill>
                  <a:prstClr val="black"/>
                </a:solidFill>
                <a:latin typeface="Arial"/>
                <a:cs typeface="Arial"/>
              </a:rPr>
              <a:t> </a:t>
            </a:r>
            <a:r>
              <a:rPr sz="1867" spc="-75" baseline="0" dirty="0">
                <a:solidFill>
                  <a:prstClr val="black"/>
                </a:solidFill>
                <a:latin typeface="Arial"/>
                <a:cs typeface="Arial"/>
              </a:rPr>
              <a:t>knew</a:t>
            </a:r>
            <a:endParaRPr sz="1867" baseline="0" dirty="0">
              <a:solidFill>
                <a:prstClr val="black"/>
              </a:solidFill>
              <a:latin typeface="Arial"/>
              <a:cs typeface="Arial"/>
            </a:endParaRPr>
          </a:p>
        </p:txBody>
      </p:sp>
      <p:sp>
        <p:nvSpPr>
          <p:cNvPr id="13" name="object 9">
            <a:extLst>
              <a:ext uri="{FF2B5EF4-FFF2-40B4-BE49-F238E27FC236}">
                <a16:creationId xmlns:a16="http://schemas.microsoft.com/office/drawing/2014/main" id="{07345C52-3A84-5E40-B4D1-45D390C6A2F5}"/>
              </a:ext>
            </a:extLst>
          </p:cNvPr>
          <p:cNvSpPr txBox="1"/>
          <p:nvPr/>
        </p:nvSpPr>
        <p:spPr>
          <a:xfrm>
            <a:off x="3028755" y="4653535"/>
            <a:ext cx="2316480" cy="1317283"/>
          </a:xfrm>
          <a:prstGeom prst="rect">
            <a:avLst/>
          </a:prstGeom>
        </p:spPr>
        <p:txBody>
          <a:bodyPr vert="horz" wrap="square" lIns="0" tIns="52069" rIns="0" bIns="0" rtlCol="0">
            <a:spAutoFit/>
          </a:bodyPr>
          <a:lstStyle/>
          <a:p>
            <a:pPr marL="469888" indent="-457189" defTabSz="1219170">
              <a:spcBef>
                <a:spcPts val="409"/>
              </a:spcBef>
              <a:buFontTx/>
              <a:buAutoNum type="arabicPeriod"/>
              <a:tabLst>
                <a:tab pos="469254" algn="l"/>
                <a:tab pos="469888" algn="l"/>
              </a:tabLst>
            </a:pPr>
            <a:r>
              <a:rPr sz="1867" spc="-165" baseline="0" dirty="0">
                <a:solidFill>
                  <a:prstClr val="black"/>
                </a:solidFill>
                <a:latin typeface="Arial"/>
                <a:cs typeface="Arial"/>
              </a:rPr>
              <a:t>Peer</a:t>
            </a:r>
            <a:r>
              <a:rPr sz="1867" spc="-135" baseline="0" dirty="0">
                <a:solidFill>
                  <a:prstClr val="black"/>
                </a:solidFill>
                <a:latin typeface="Arial"/>
                <a:cs typeface="Arial"/>
              </a:rPr>
              <a:t> </a:t>
            </a:r>
            <a:r>
              <a:rPr sz="1867" spc="-169" baseline="0" dirty="0">
                <a:solidFill>
                  <a:prstClr val="black"/>
                </a:solidFill>
                <a:latin typeface="Arial"/>
                <a:cs typeface="Arial"/>
              </a:rPr>
              <a:t>1A</a:t>
            </a:r>
            <a:endParaRPr sz="1867" baseline="0" dirty="0">
              <a:solidFill>
                <a:prstClr val="black"/>
              </a:solidFill>
              <a:latin typeface="Arial"/>
              <a:cs typeface="Arial"/>
            </a:endParaRPr>
          </a:p>
          <a:p>
            <a:pPr marL="469888" indent="-457189" defTabSz="1219170">
              <a:spcBef>
                <a:spcPts val="311"/>
              </a:spcBef>
              <a:buFontTx/>
              <a:buAutoNum type="arabicPeriod"/>
              <a:tabLst>
                <a:tab pos="469254" algn="l"/>
                <a:tab pos="469888" algn="l"/>
              </a:tabLst>
            </a:pPr>
            <a:r>
              <a:rPr sz="1867" spc="-165" baseline="0" dirty="0">
                <a:solidFill>
                  <a:prstClr val="black"/>
                </a:solidFill>
                <a:latin typeface="Arial"/>
                <a:cs typeface="Arial"/>
              </a:rPr>
              <a:t>Peer </a:t>
            </a:r>
            <a:r>
              <a:rPr sz="1867" spc="-135" baseline="0" dirty="0">
                <a:solidFill>
                  <a:prstClr val="black"/>
                </a:solidFill>
                <a:latin typeface="Arial"/>
                <a:cs typeface="Arial"/>
              </a:rPr>
              <a:t>2A, </a:t>
            </a:r>
            <a:r>
              <a:rPr sz="1867" spc="-215" baseline="0" dirty="0">
                <a:solidFill>
                  <a:prstClr val="black"/>
                </a:solidFill>
                <a:latin typeface="Arial"/>
                <a:cs typeface="Arial"/>
              </a:rPr>
              <a:t>2B</a:t>
            </a:r>
            <a:r>
              <a:rPr sz="1867" spc="-145" baseline="0" dirty="0">
                <a:solidFill>
                  <a:prstClr val="black"/>
                </a:solidFill>
                <a:latin typeface="Arial"/>
                <a:cs typeface="Arial"/>
              </a:rPr>
              <a:t> </a:t>
            </a:r>
            <a:r>
              <a:rPr sz="1867" spc="35" baseline="0" dirty="0">
                <a:solidFill>
                  <a:prstClr val="black"/>
                </a:solidFill>
                <a:latin typeface="Arial"/>
                <a:cs typeface="Arial"/>
              </a:rPr>
              <a:t>(*)</a:t>
            </a:r>
            <a:endParaRPr sz="1867" baseline="0" dirty="0">
              <a:solidFill>
                <a:prstClr val="black"/>
              </a:solidFill>
              <a:latin typeface="Arial"/>
              <a:cs typeface="Arial"/>
            </a:endParaRPr>
          </a:p>
          <a:p>
            <a:pPr marL="469888" indent="-457189" defTabSz="1219170">
              <a:spcBef>
                <a:spcPts val="315"/>
              </a:spcBef>
              <a:buFontTx/>
              <a:buAutoNum type="arabicPeriod"/>
              <a:tabLst>
                <a:tab pos="469254" algn="l"/>
                <a:tab pos="469888" algn="l"/>
              </a:tabLst>
            </a:pPr>
            <a:r>
              <a:rPr sz="1867" spc="-165" baseline="0" dirty="0">
                <a:solidFill>
                  <a:prstClr val="black"/>
                </a:solidFill>
                <a:latin typeface="Arial"/>
                <a:cs typeface="Arial"/>
              </a:rPr>
              <a:t>Peer</a:t>
            </a:r>
            <a:r>
              <a:rPr sz="1867" spc="-135" baseline="0" dirty="0">
                <a:solidFill>
                  <a:prstClr val="black"/>
                </a:solidFill>
                <a:latin typeface="Arial"/>
                <a:cs typeface="Arial"/>
              </a:rPr>
              <a:t> </a:t>
            </a:r>
            <a:r>
              <a:rPr sz="1867" spc="-215" baseline="0" dirty="0">
                <a:solidFill>
                  <a:prstClr val="black"/>
                </a:solidFill>
                <a:latin typeface="Arial"/>
                <a:cs typeface="Arial"/>
              </a:rPr>
              <a:t>1B</a:t>
            </a:r>
            <a:endParaRPr sz="1867" baseline="0" dirty="0">
              <a:solidFill>
                <a:prstClr val="black"/>
              </a:solidFill>
              <a:latin typeface="Arial"/>
              <a:cs typeface="Arial"/>
            </a:endParaRPr>
          </a:p>
          <a:p>
            <a:pPr marL="469888" indent="-457189" defTabSz="1219170">
              <a:spcBef>
                <a:spcPts val="315"/>
              </a:spcBef>
              <a:buFontTx/>
              <a:buAutoNum type="arabicPeriod"/>
              <a:tabLst>
                <a:tab pos="469254" algn="l"/>
                <a:tab pos="469888" algn="l"/>
              </a:tabLst>
            </a:pPr>
            <a:r>
              <a:rPr sz="1867" spc="-165" baseline="0" dirty="0">
                <a:solidFill>
                  <a:prstClr val="black"/>
                </a:solidFill>
                <a:latin typeface="Arial"/>
                <a:cs typeface="Arial"/>
              </a:rPr>
              <a:t>Peer </a:t>
            </a:r>
            <a:r>
              <a:rPr sz="1867" spc="-135" baseline="0" dirty="0">
                <a:solidFill>
                  <a:prstClr val="black"/>
                </a:solidFill>
                <a:latin typeface="Arial"/>
                <a:cs typeface="Arial"/>
              </a:rPr>
              <a:t>3A, </a:t>
            </a:r>
            <a:r>
              <a:rPr sz="1867" spc="-215" baseline="0" dirty="0">
                <a:solidFill>
                  <a:prstClr val="black"/>
                </a:solidFill>
                <a:latin typeface="Arial"/>
                <a:cs typeface="Arial"/>
              </a:rPr>
              <a:t>3B</a:t>
            </a:r>
            <a:r>
              <a:rPr sz="1867" spc="-145" baseline="0" dirty="0">
                <a:solidFill>
                  <a:prstClr val="black"/>
                </a:solidFill>
                <a:latin typeface="Arial"/>
                <a:cs typeface="Arial"/>
              </a:rPr>
              <a:t> </a:t>
            </a:r>
            <a:r>
              <a:rPr sz="1867" spc="35" baseline="0" dirty="0">
                <a:solidFill>
                  <a:prstClr val="black"/>
                </a:solidFill>
                <a:latin typeface="Arial"/>
                <a:cs typeface="Arial"/>
              </a:rPr>
              <a:t>(*)</a:t>
            </a:r>
            <a:endParaRPr sz="1867" baseline="0" dirty="0">
              <a:solidFill>
                <a:prstClr val="black"/>
              </a:solidFill>
              <a:latin typeface="Arial"/>
              <a:cs typeface="Arial"/>
            </a:endParaRPr>
          </a:p>
        </p:txBody>
      </p:sp>
      <p:sp>
        <p:nvSpPr>
          <p:cNvPr id="14" name="object 10">
            <a:extLst>
              <a:ext uri="{FF2B5EF4-FFF2-40B4-BE49-F238E27FC236}">
                <a16:creationId xmlns:a16="http://schemas.microsoft.com/office/drawing/2014/main" id="{DF81AD36-7439-B24A-9039-62A5519BEE34}"/>
              </a:ext>
            </a:extLst>
          </p:cNvPr>
          <p:cNvSpPr/>
          <p:nvPr/>
        </p:nvSpPr>
        <p:spPr>
          <a:xfrm>
            <a:off x="1101200" y="6113128"/>
            <a:ext cx="3836561" cy="396240"/>
          </a:xfrm>
          <a:prstGeom prst="rect">
            <a:avLst/>
          </a:prstGeom>
          <a:blipFill>
            <a:blip r:embed="rId3" cstate="print"/>
            <a:stretch>
              <a:fillRect/>
            </a:stretch>
          </a:blipFill>
        </p:spPr>
        <p:txBody>
          <a:bodyPr wrap="square" lIns="0" tIns="0" rIns="0" bIns="0" rtlCol="0"/>
          <a:lstStyle/>
          <a:p>
            <a:pPr defTabSz="1219170"/>
            <a:endParaRPr>
              <a:solidFill>
                <a:prstClr val="black"/>
              </a:solidFill>
            </a:endParaRPr>
          </a:p>
        </p:txBody>
      </p:sp>
      <p:sp>
        <p:nvSpPr>
          <p:cNvPr id="15" name="object 11">
            <a:extLst>
              <a:ext uri="{FF2B5EF4-FFF2-40B4-BE49-F238E27FC236}">
                <a16:creationId xmlns:a16="http://schemas.microsoft.com/office/drawing/2014/main" id="{0A4534AD-B898-6745-9EEE-681012478851}"/>
              </a:ext>
            </a:extLst>
          </p:cNvPr>
          <p:cNvSpPr txBox="1"/>
          <p:nvPr/>
        </p:nvSpPr>
        <p:spPr>
          <a:xfrm>
            <a:off x="1101199" y="6180432"/>
            <a:ext cx="4465407" cy="384721"/>
          </a:xfrm>
          <a:prstGeom prst="rect">
            <a:avLst/>
          </a:prstGeom>
          <a:ln w="6096">
            <a:solidFill>
              <a:srgbClr val="FFC000"/>
            </a:solidFill>
          </a:ln>
        </p:spPr>
        <p:txBody>
          <a:bodyPr vert="horz" wrap="square" lIns="0" tIns="0" rIns="0" bIns="0" rtlCol="0">
            <a:spAutoFit/>
          </a:bodyPr>
          <a:lstStyle/>
          <a:p>
            <a:pPr marL="92072" defTabSz="1219170">
              <a:lnSpc>
                <a:spcPts val="1300"/>
              </a:lnSpc>
            </a:pPr>
            <a:r>
              <a:rPr sz="1867" spc="-111" baseline="0" dirty="0">
                <a:solidFill>
                  <a:prstClr val="black"/>
                </a:solidFill>
                <a:latin typeface="Arial"/>
                <a:cs typeface="Arial"/>
              </a:rPr>
              <a:t>Is</a:t>
            </a:r>
            <a:r>
              <a:rPr sz="1867" spc="-91" baseline="0" dirty="0">
                <a:solidFill>
                  <a:prstClr val="black"/>
                </a:solidFill>
                <a:latin typeface="Arial"/>
                <a:cs typeface="Arial"/>
              </a:rPr>
              <a:t> </a:t>
            </a:r>
            <a:r>
              <a:rPr sz="1867" baseline="0" dirty="0">
                <a:solidFill>
                  <a:prstClr val="black"/>
                </a:solidFill>
                <a:latin typeface="Arial"/>
                <a:cs typeface="Arial"/>
              </a:rPr>
              <a:t>“all</a:t>
            </a:r>
            <a:r>
              <a:rPr sz="1867" spc="-105" baseline="0" dirty="0">
                <a:solidFill>
                  <a:prstClr val="black"/>
                </a:solidFill>
                <a:latin typeface="Arial"/>
                <a:cs typeface="Arial"/>
              </a:rPr>
              <a:t> </a:t>
            </a:r>
            <a:r>
              <a:rPr sz="1867" spc="-5" baseline="0" dirty="0">
                <a:solidFill>
                  <a:prstClr val="black"/>
                </a:solidFill>
                <a:latin typeface="Arial"/>
                <a:cs typeface="Arial"/>
              </a:rPr>
              <a:t>within</a:t>
            </a:r>
            <a:r>
              <a:rPr sz="1867" spc="-95" baseline="0" dirty="0">
                <a:solidFill>
                  <a:prstClr val="black"/>
                </a:solidFill>
                <a:latin typeface="Arial"/>
                <a:cs typeface="Arial"/>
              </a:rPr>
              <a:t> </a:t>
            </a:r>
            <a:r>
              <a:rPr sz="1867" spc="-85" baseline="0" dirty="0">
                <a:solidFill>
                  <a:prstClr val="black"/>
                </a:solidFill>
                <a:latin typeface="Arial"/>
                <a:cs typeface="Arial"/>
              </a:rPr>
              <a:t>my</a:t>
            </a:r>
            <a:r>
              <a:rPr sz="1867" spc="-91" baseline="0" dirty="0">
                <a:solidFill>
                  <a:prstClr val="black"/>
                </a:solidFill>
                <a:latin typeface="Arial"/>
                <a:cs typeface="Arial"/>
              </a:rPr>
              <a:t> </a:t>
            </a:r>
            <a:r>
              <a:rPr sz="1867" spc="-31" baseline="0" dirty="0">
                <a:solidFill>
                  <a:prstClr val="black"/>
                </a:solidFill>
                <a:latin typeface="Arial"/>
                <a:cs typeface="Arial"/>
              </a:rPr>
              <a:t>domain”</a:t>
            </a:r>
            <a:r>
              <a:rPr sz="1867" spc="-80" baseline="0" dirty="0">
                <a:solidFill>
                  <a:prstClr val="black"/>
                </a:solidFill>
                <a:latin typeface="Arial"/>
                <a:cs typeface="Arial"/>
              </a:rPr>
              <a:t> </a:t>
            </a:r>
            <a:r>
              <a:rPr sz="1867" spc="-15" baseline="0" dirty="0">
                <a:solidFill>
                  <a:prstClr val="black"/>
                </a:solidFill>
                <a:latin typeface="Arial"/>
                <a:cs typeface="Arial"/>
              </a:rPr>
              <a:t>or</a:t>
            </a:r>
            <a:r>
              <a:rPr sz="1867" spc="-71" baseline="0" dirty="0">
                <a:solidFill>
                  <a:prstClr val="black"/>
                </a:solidFill>
                <a:latin typeface="Arial"/>
                <a:cs typeface="Arial"/>
              </a:rPr>
              <a:t> </a:t>
            </a:r>
            <a:r>
              <a:rPr sz="1867" spc="31" baseline="0" dirty="0">
                <a:solidFill>
                  <a:prstClr val="black"/>
                </a:solidFill>
                <a:latin typeface="Arial"/>
                <a:cs typeface="Arial"/>
              </a:rPr>
              <a:t>“not</a:t>
            </a:r>
            <a:r>
              <a:rPr sz="1867" spc="-80" baseline="0" dirty="0">
                <a:solidFill>
                  <a:prstClr val="black"/>
                </a:solidFill>
                <a:latin typeface="Arial"/>
                <a:cs typeface="Arial"/>
              </a:rPr>
              <a:t> </a:t>
            </a:r>
            <a:r>
              <a:rPr sz="1867" spc="-25" baseline="0" dirty="0">
                <a:solidFill>
                  <a:prstClr val="black"/>
                </a:solidFill>
                <a:latin typeface="Arial"/>
                <a:cs typeface="Arial"/>
              </a:rPr>
              <a:t>in</a:t>
            </a:r>
            <a:r>
              <a:rPr sz="1867" spc="-95" baseline="0" dirty="0">
                <a:solidFill>
                  <a:prstClr val="black"/>
                </a:solidFill>
                <a:latin typeface="Arial"/>
                <a:cs typeface="Arial"/>
              </a:rPr>
              <a:t> </a:t>
            </a:r>
            <a:r>
              <a:rPr sz="1867" spc="-85" baseline="0" dirty="0">
                <a:solidFill>
                  <a:prstClr val="black"/>
                </a:solidFill>
                <a:latin typeface="Arial"/>
                <a:cs typeface="Arial"/>
              </a:rPr>
              <a:t>my</a:t>
            </a:r>
            <a:endParaRPr sz="1867" baseline="0" dirty="0">
              <a:solidFill>
                <a:prstClr val="black"/>
              </a:solidFill>
              <a:latin typeface="Arial"/>
              <a:cs typeface="Arial"/>
            </a:endParaRPr>
          </a:p>
          <a:p>
            <a:pPr marL="92072" defTabSz="1219170">
              <a:lnSpc>
                <a:spcPts val="1731"/>
              </a:lnSpc>
            </a:pPr>
            <a:r>
              <a:rPr sz="1867" spc="-71" baseline="0" dirty="0">
                <a:solidFill>
                  <a:prstClr val="black"/>
                </a:solidFill>
                <a:latin typeface="Arial"/>
                <a:cs typeface="Arial"/>
              </a:rPr>
              <a:t>wireless </a:t>
            </a:r>
            <a:r>
              <a:rPr sz="1867" spc="-15" baseline="0" dirty="0">
                <a:solidFill>
                  <a:prstClr val="black"/>
                </a:solidFill>
                <a:latin typeface="Arial"/>
                <a:cs typeface="Arial"/>
              </a:rPr>
              <a:t>network” </a:t>
            </a:r>
            <a:r>
              <a:rPr sz="1867" spc="-55" baseline="0" dirty="0">
                <a:solidFill>
                  <a:prstClr val="black"/>
                </a:solidFill>
                <a:latin typeface="Arial"/>
                <a:cs typeface="Arial"/>
              </a:rPr>
              <a:t>more</a:t>
            </a:r>
            <a:r>
              <a:rPr sz="1867" spc="-85" baseline="0" dirty="0">
                <a:solidFill>
                  <a:prstClr val="black"/>
                </a:solidFill>
                <a:latin typeface="Arial"/>
                <a:cs typeface="Arial"/>
              </a:rPr>
              <a:t> </a:t>
            </a:r>
            <a:r>
              <a:rPr sz="1867" spc="-65" baseline="0" dirty="0">
                <a:solidFill>
                  <a:prstClr val="black"/>
                </a:solidFill>
                <a:latin typeface="Arial"/>
                <a:cs typeface="Arial"/>
              </a:rPr>
              <a:t>preferable?</a:t>
            </a:r>
            <a:endParaRPr sz="1867" baseline="0" dirty="0">
              <a:solidFill>
                <a:prstClr val="black"/>
              </a:solidFill>
              <a:latin typeface="Arial"/>
              <a:cs typeface="Arial"/>
            </a:endParaRPr>
          </a:p>
        </p:txBody>
      </p:sp>
      <p:grpSp>
        <p:nvGrpSpPr>
          <p:cNvPr id="16" name="object 12">
            <a:extLst>
              <a:ext uri="{FF2B5EF4-FFF2-40B4-BE49-F238E27FC236}">
                <a16:creationId xmlns:a16="http://schemas.microsoft.com/office/drawing/2014/main" id="{4F23DBB8-D72F-6744-8DFD-D77CE5F78DBB}"/>
              </a:ext>
            </a:extLst>
          </p:cNvPr>
          <p:cNvGrpSpPr/>
          <p:nvPr/>
        </p:nvGrpSpPr>
        <p:grpSpPr>
          <a:xfrm>
            <a:off x="2224389" y="5927988"/>
            <a:ext cx="759460" cy="214629"/>
            <a:chOff x="2247900" y="5790463"/>
            <a:chExt cx="759460" cy="214629"/>
          </a:xfrm>
        </p:grpSpPr>
        <p:sp>
          <p:nvSpPr>
            <p:cNvPr id="17" name="object 13">
              <a:extLst>
                <a:ext uri="{FF2B5EF4-FFF2-40B4-BE49-F238E27FC236}">
                  <a16:creationId xmlns:a16="http://schemas.microsoft.com/office/drawing/2014/main" id="{FB1CD5BC-4247-B448-8142-AB8DB381900B}"/>
                </a:ext>
              </a:extLst>
            </p:cNvPr>
            <p:cNvSpPr/>
            <p:nvPr/>
          </p:nvSpPr>
          <p:spPr>
            <a:xfrm>
              <a:off x="2247900" y="5790463"/>
              <a:ext cx="462280" cy="214629"/>
            </a:xfrm>
            <a:custGeom>
              <a:avLst/>
              <a:gdLst/>
              <a:ahLst/>
              <a:cxnLst/>
              <a:rect l="l" t="t" r="r" b="b"/>
              <a:pathLst>
                <a:path w="462280" h="214629">
                  <a:moveTo>
                    <a:pt x="72180" y="28994"/>
                  </a:moveTo>
                  <a:lnTo>
                    <a:pt x="67005" y="40616"/>
                  </a:lnTo>
                  <a:lnTo>
                    <a:pt x="456692" y="214236"/>
                  </a:lnTo>
                  <a:lnTo>
                    <a:pt x="461899" y="202628"/>
                  </a:lnTo>
                  <a:lnTo>
                    <a:pt x="72180" y="28994"/>
                  </a:lnTo>
                  <a:close/>
                </a:path>
                <a:path w="462280" h="214629">
                  <a:moveTo>
                    <a:pt x="85089" y="0"/>
                  </a:moveTo>
                  <a:lnTo>
                    <a:pt x="0" y="3784"/>
                  </a:lnTo>
                  <a:lnTo>
                    <a:pt x="54101" y="69596"/>
                  </a:lnTo>
                  <a:lnTo>
                    <a:pt x="67005" y="40616"/>
                  </a:lnTo>
                  <a:lnTo>
                    <a:pt x="55372" y="35432"/>
                  </a:lnTo>
                  <a:lnTo>
                    <a:pt x="60579" y="23825"/>
                  </a:lnTo>
                  <a:lnTo>
                    <a:pt x="74481" y="23825"/>
                  </a:lnTo>
                  <a:lnTo>
                    <a:pt x="85089" y="0"/>
                  </a:lnTo>
                  <a:close/>
                </a:path>
                <a:path w="462280" h="214629">
                  <a:moveTo>
                    <a:pt x="60579" y="23825"/>
                  </a:moveTo>
                  <a:lnTo>
                    <a:pt x="55372" y="35432"/>
                  </a:lnTo>
                  <a:lnTo>
                    <a:pt x="67005" y="40616"/>
                  </a:lnTo>
                  <a:lnTo>
                    <a:pt x="72180" y="28994"/>
                  </a:lnTo>
                  <a:lnTo>
                    <a:pt x="60579" y="23825"/>
                  </a:lnTo>
                  <a:close/>
                </a:path>
                <a:path w="462280" h="214629">
                  <a:moveTo>
                    <a:pt x="74481" y="23825"/>
                  </a:moveTo>
                  <a:lnTo>
                    <a:pt x="60579" y="23825"/>
                  </a:lnTo>
                  <a:lnTo>
                    <a:pt x="72180" y="28994"/>
                  </a:lnTo>
                  <a:lnTo>
                    <a:pt x="74481" y="23825"/>
                  </a:lnTo>
                  <a:close/>
                </a:path>
              </a:pathLst>
            </a:custGeom>
            <a:solidFill>
              <a:srgbClr val="5B9BD4"/>
            </a:solidFill>
          </p:spPr>
          <p:txBody>
            <a:bodyPr wrap="square" lIns="0" tIns="0" rIns="0" bIns="0" rtlCol="0"/>
            <a:lstStyle/>
            <a:p>
              <a:pPr defTabSz="1219170"/>
              <a:endParaRPr>
                <a:solidFill>
                  <a:prstClr val="black"/>
                </a:solidFill>
              </a:endParaRPr>
            </a:p>
          </p:txBody>
        </p:sp>
        <p:sp>
          <p:nvSpPr>
            <p:cNvPr id="18" name="object 14">
              <a:extLst>
                <a:ext uri="{FF2B5EF4-FFF2-40B4-BE49-F238E27FC236}">
                  <a16:creationId xmlns:a16="http://schemas.microsoft.com/office/drawing/2014/main" id="{5E551D64-00AF-9F48-BD7E-5AA55E42F440}"/>
                </a:ext>
              </a:extLst>
            </p:cNvPr>
            <p:cNvSpPr/>
            <p:nvPr/>
          </p:nvSpPr>
          <p:spPr>
            <a:xfrm>
              <a:off x="2900680" y="5794247"/>
              <a:ext cx="106680" cy="184264"/>
            </a:xfrm>
            <a:prstGeom prst="rect">
              <a:avLst/>
            </a:prstGeom>
            <a:blipFill>
              <a:blip r:embed="rId4" cstate="print"/>
              <a:stretch>
                <a:fillRect/>
              </a:stretch>
            </a:blipFill>
          </p:spPr>
          <p:txBody>
            <a:bodyPr wrap="square" lIns="0" tIns="0" rIns="0" bIns="0" rtlCol="0"/>
            <a:lstStyle/>
            <a:p>
              <a:pPr defTabSz="1219170"/>
              <a:endParaRPr>
                <a:solidFill>
                  <a:prstClr val="black"/>
                </a:solidFill>
              </a:endParaRPr>
            </a:p>
          </p:txBody>
        </p:sp>
      </p:grpSp>
    </p:spTree>
    <p:extLst>
      <p:ext uri="{BB962C8B-B14F-4D97-AF65-F5344CB8AC3E}">
        <p14:creationId xmlns:p14="http://schemas.microsoft.com/office/powerpoint/2010/main" val="211477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4A0E4-F14C-AA4F-B7D5-21AF34136904}"/>
              </a:ext>
            </a:extLst>
          </p:cNvPr>
          <p:cNvSpPr>
            <a:spLocks noGrp="1"/>
          </p:cNvSpPr>
          <p:nvPr>
            <p:ph type="title"/>
          </p:nvPr>
        </p:nvSpPr>
        <p:spPr/>
        <p:txBody>
          <a:bodyPr/>
          <a:lstStyle/>
          <a:p>
            <a:r>
              <a:rPr lang="en-US" dirty="0"/>
              <a:t>Multi-Domain Abstractions</a:t>
            </a:r>
          </a:p>
        </p:txBody>
      </p:sp>
      <p:sp>
        <p:nvSpPr>
          <p:cNvPr id="5" name="Content Placeholder 4">
            <a:extLst>
              <a:ext uri="{FF2B5EF4-FFF2-40B4-BE49-F238E27FC236}">
                <a16:creationId xmlns:a16="http://schemas.microsoft.com/office/drawing/2014/main" id="{F2D88C53-77B4-4044-BE49-36C473D430AB}"/>
              </a:ext>
            </a:extLst>
          </p:cNvPr>
          <p:cNvSpPr>
            <a:spLocks noGrp="1"/>
          </p:cNvSpPr>
          <p:nvPr>
            <p:ph idx="1"/>
          </p:nvPr>
        </p:nvSpPr>
        <p:spPr>
          <a:xfrm>
            <a:off x="838200" y="1825624"/>
            <a:ext cx="10515600" cy="4691289"/>
          </a:xfrm>
        </p:spPr>
        <p:txBody>
          <a:bodyPr>
            <a:normAutofit fontScale="85000" lnSpcReduction="20000"/>
          </a:bodyPr>
          <a:lstStyle/>
          <a:p>
            <a:r>
              <a:rPr lang="en-US" dirty="0"/>
              <a:t>The path of a flow from a </a:t>
            </a:r>
            <a:r>
              <a:rPr lang="en-US" dirty="0" err="1"/>
              <a:t>src</a:t>
            </a:r>
            <a:r>
              <a:rPr lang="en-US" dirty="0"/>
              <a:t> to a </a:t>
            </a:r>
            <a:r>
              <a:rPr lang="en-US" dirty="0" err="1"/>
              <a:t>dst</a:t>
            </a:r>
            <a:r>
              <a:rPr lang="en-US" dirty="0"/>
              <a:t> consists of a sequence (vector) of </a:t>
            </a:r>
            <a:r>
              <a:rPr lang="en-US" dirty="0">
                <a:solidFill>
                  <a:srgbClr val="C00000"/>
                </a:solidFill>
              </a:rPr>
              <a:t>segments</a:t>
            </a:r>
            <a:r>
              <a:rPr lang="en-US" dirty="0"/>
              <a:t> from multiple networks</a:t>
            </a:r>
          </a:p>
          <a:p>
            <a:pPr lvl="1"/>
            <a:r>
              <a:rPr lang="en-US" dirty="0" err="1"/>
              <a:t>src</a:t>
            </a:r>
            <a:r>
              <a:rPr lang="en-US" dirty="0"/>
              <a:t> -&gt; net</a:t>
            </a:r>
            <a:r>
              <a:rPr lang="en-US" baseline="-25000" dirty="0"/>
              <a:t>1</a:t>
            </a:r>
            <a:r>
              <a:rPr lang="en-US" dirty="0"/>
              <a:t>-e -&gt; net</a:t>
            </a:r>
            <a:r>
              <a:rPr lang="en-US" baseline="-25000" dirty="0"/>
              <a:t>2</a:t>
            </a:r>
            <a:r>
              <a:rPr lang="en-US" dirty="0"/>
              <a:t>-i -&gt; … -&gt; </a:t>
            </a:r>
            <a:r>
              <a:rPr lang="en-US" dirty="0" err="1"/>
              <a:t>net</a:t>
            </a:r>
            <a:r>
              <a:rPr lang="en-US" baseline="-25000" dirty="0" err="1"/>
              <a:t>i</a:t>
            </a:r>
            <a:r>
              <a:rPr lang="en-US" dirty="0"/>
              <a:t>-e -&gt; net</a:t>
            </a:r>
            <a:r>
              <a:rPr lang="en-US" baseline="-25000" dirty="0"/>
              <a:t>i+1</a:t>
            </a:r>
            <a:r>
              <a:rPr lang="en-US" dirty="0"/>
              <a:t>-i -&gt; … -&gt; </a:t>
            </a:r>
            <a:r>
              <a:rPr lang="en-US" dirty="0" err="1"/>
              <a:t>net</a:t>
            </a:r>
            <a:r>
              <a:rPr lang="en-US" baseline="-25000" dirty="0" err="1"/>
              <a:t>n</a:t>
            </a:r>
            <a:r>
              <a:rPr lang="en-US" dirty="0"/>
              <a:t>-e -&gt; </a:t>
            </a:r>
            <a:r>
              <a:rPr lang="en-US" dirty="0" err="1"/>
              <a:t>dst</a:t>
            </a:r>
            <a:endParaRPr lang="en-US" dirty="0"/>
          </a:p>
          <a:p>
            <a:pPr lvl="1"/>
            <a:endParaRPr lang="en-US" dirty="0"/>
          </a:p>
          <a:p>
            <a:pPr lvl="1"/>
            <a:endParaRPr lang="en-US" dirty="0"/>
          </a:p>
          <a:p>
            <a:pPr lvl="1"/>
            <a:endParaRPr lang="en-US" dirty="0"/>
          </a:p>
          <a:p>
            <a:r>
              <a:rPr lang="en-US" dirty="0"/>
              <a:t>Cost of a path is a vector corresponding to the vector of </a:t>
            </a:r>
            <a:r>
              <a:rPr lang="en-US" dirty="0">
                <a:solidFill>
                  <a:srgbClr val="C00000"/>
                </a:solidFill>
              </a:rPr>
              <a:t>segments</a:t>
            </a:r>
          </a:p>
          <a:p>
            <a:r>
              <a:rPr lang="en-US" dirty="0"/>
              <a:t>The paths of a set of flows form a graph</a:t>
            </a:r>
          </a:p>
          <a:p>
            <a:pPr lvl="1"/>
            <a:r>
              <a:rPr lang="en-US" dirty="0"/>
              <a:t>Constructed by merging shared egress or ingress nodes of the segments</a:t>
            </a:r>
          </a:p>
          <a:p>
            <a:r>
              <a:rPr lang="en-US" dirty="0"/>
              <a:t>Issue and how to handle vector of cost</a:t>
            </a:r>
          </a:p>
          <a:p>
            <a:pPr lvl="1"/>
            <a:r>
              <a:rPr lang="en-US" dirty="0"/>
              <a:t>May not define a total order; Application makes the decision [TODO: general use cases to be discussed]</a:t>
            </a:r>
          </a:p>
        </p:txBody>
      </p:sp>
      <p:sp>
        <p:nvSpPr>
          <p:cNvPr id="6" name="Oval 5">
            <a:extLst>
              <a:ext uri="{FF2B5EF4-FFF2-40B4-BE49-F238E27FC236}">
                <a16:creationId xmlns:a16="http://schemas.microsoft.com/office/drawing/2014/main" id="{66B6DD58-49A6-F84C-943A-EEC5CE3D5C2A}"/>
              </a:ext>
            </a:extLst>
          </p:cNvPr>
          <p:cNvSpPr/>
          <p:nvPr/>
        </p:nvSpPr>
        <p:spPr>
          <a:xfrm>
            <a:off x="2686755" y="3160889"/>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3BC577-7E62-6A4D-A8EF-EB970818CE22}"/>
              </a:ext>
            </a:extLst>
          </p:cNvPr>
          <p:cNvSpPr txBox="1"/>
          <p:nvPr/>
        </p:nvSpPr>
        <p:spPr>
          <a:xfrm>
            <a:off x="1925739" y="3225589"/>
            <a:ext cx="448969" cy="369332"/>
          </a:xfrm>
          <a:prstGeom prst="rect">
            <a:avLst/>
          </a:prstGeom>
          <a:noFill/>
        </p:spPr>
        <p:txBody>
          <a:bodyPr wrap="none" rtlCol="0">
            <a:spAutoFit/>
          </a:bodyPr>
          <a:lstStyle/>
          <a:p>
            <a:r>
              <a:rPr lang="en-US" dirty="0" err="1"/>
              <a:t>src</a:t>
            </a:r>
            <a:endParaRPr lang="en-US" dirty="0"/>
          </a:p>
        </p:txBody>
      </p:sp>
      <p:sp>
        <p:nvSpPr>
          <p:cNvPr id="8" name="Oval 7">
            <a:extLst>
              <a:ext uri="{FF2B5EF4-FFF2-40B4-BE49-F238E27FC236}">
                <a16:creationId xmlns:a16="http://schemas.microsoft.com/office/drawing/2014/main" id="{FDA01D7C-6549-0B42-9D04-2C4F870EE17B}"/>
              </a:ext>
            </a:extLst>
          </p:cNvPr>
          <p:cNvSpPr/>
          <p:nvPr/>
        </p:nvSpPr>
        <p:spPr>
          <a:xfrm>
            <a:off x="3657600" y="3364088"/>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B1FBD2-B577-F843-9FC2-D090A3920BB0}"/>
              </a:ext>
            </a:extLst>
          </p:cNvPr>
          <p:cNvSpPr/>
          <p:nvPr/>
        </p:nvSpPr>
        <p:spPr>
          <a:xfrm>
            <a:off x="4351866" y="3160889"/>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22DC75-9EEC-714F-98FF-866619672DAC}"/>
              </a:ext>
            </a:extLst>
          </p:cNvPr>
          <p:cNvSpPr/>
          <p:nvPr/>
        </p:nvSpPr>
        <p:spPr>
          <a:xfrm>
            <a:off x="4506684" y="3371348"/>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26331F-933A-2A41-AA52-7F5B36AAF586}"/>
              </a:ext>
            </a:extLst>
          </p:cNvPr>
          <p:cNvSpPr/>
          <p:nvPr/>
        </p:nvSpPr>
        <p:spPr>
          <a:xfrm>
            <a:off x="7852833" y="3168157"/>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A9900CF-454E-4740-BD68-C4F4BBEAB1F5}"/>
              </a:ext>
            </a:extLst>
          </p:cNvPr>
          <p:cNvSpPr/>
          <p:nvPr/>
        </p:nvSpPr>
        <p:spPr>
          <a:xfrm>
            <a:off x="8868227" y="3364088"/>
            <a:ext cx="237067"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956D56-6A71-FF48-94D0-6E066DC0B551}"/>
              </a:ext>
            </a:extLst>
          </p:cNvPr>
          <p:cNvSpPr txBox="1"/>
          <p:nvPr/>
        </p:nvSpPr>
        <p:spPr>
          <a:xfrm>
            <a:off x="9476903" y="3247158"/>
            <a:ext cx="470642" cy="369332"/>
          </a:xfrm>
          <a:prstGeom prst="rect">
            <a:avLst/>
          </a:prstGeom>
          <a:noFill/>
        </p:spPr>
        <p:txBody>
          <a:bodyPr wrap="none" rtlCol="0">
            <a:spAutoFit/>
          </a:bodyPr>
          <a:lstStyle/>
          <a:p>
            <a:r>
              <a:rPr lang="en-US" dirty="0" err="1"/>
              <a:t>dst</a:t>
            </a:r>
            <a:endParaRPr lang="en-US" dirty="0"/>
          </a:p>
        </p:txBody>
      </p:sp>
      <p:sp>
        <p:nvSpPr>
          <p:cNvPr id="2" name="Rectangle 1">
            <a:extLst>
              <a:ext uri="{FF2B5EF4-FFF2-40B4-BE49-F238E27FC236}">
                <a16:creationId xmlns:a16="http://schemas.microsoft.com/office/drawing/2014/main" id="{A5C940BF-1C1E-474A-A127-44BF9AFD208C}"/>
              </a:ext>
            </a:extLst>
          </p:cNvPr>
          <p:cNvSpPr/>
          <p:nvPr/>
        </p:nvSpPr>
        <p:spPr>
          <a:xfrm>
            <a:off x="3430925" y="2856257"/>
            <a:ext cx="762132" cy="369332"/>
          </a:xfrm>
          <a:prstGeom prst="rect">
            <a:avLst/>
          </a:prstGeom>
        </p:spPr>
        <p:txBody>
          <a:bodyPr wrap="none">
            <a:spAutoFit/>
          </a:bodyPr>
          <a:lstStyle/>
          <a:p>
            <a:r>
              <a:rPr lang="en-US" dirty="0"/>
              <a:t>net</a:t>
            </a:r>
            <a:r>
              <a:rPr lang="en-US" baseline="-25000" dirty="0"/>
              <a:t>1</a:t>
            </a:r>
            <a:r>
              <a:rPr lang="en-US" dirty="0"/>
              <a:t>-e</a:t>
            </a:r>
          </a:p>
        </p:txBody>
      </p:sp>
      <p:cxnSp>
        <p:nvCxnSpPr>
          <p:cNvPr id="11" name="Straight Arrow Connector 10">
            <a:extLst>
              <a:ext uri="{FF2B5EF4-FFF2-40B4-BE49-F238E27FC236}">
                <a16:creationId xmlns:a16="http://schemas.microsoft.com/office/drawing/2014/main" id="{238D7757-68B4-5342-ADCB-AA0CED65896A}"/>
              </a:ext>
            </a:extLst>
          </p:cNvPr>
          <p:cNvCxnSpPr>
            <a:endCxn id="6" idx="2"/>
          </p:cNvCxnSpPr>
          <p:nvPr/>
        </p:nvCxnSpPr>
        <p:spPr>
          <a:xfrm>
            <a:off x="2393427" y="3431824"/>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F04DBF-DE57-2A45-B9F6-7FF29C2E74C3}"/>
              </a:ext>
            </a:extLst>
          </p:cNvPr>
          <p:cNvCxnSpPr>
            <a:stCxn id="8" idx="6"/>
          </p:cNvCxnSpPr>
          <p:nvPr/>
        </p:nvCxnSpPr>
        <p:spPr>
          <a:xfrm>
            <a:off x="3894667" y="3456421"/>
            <a:ext cx="629590" cy="1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D96039-5174-F141-81C0-17E271863205}"/>
              </a:ext>
            </a:extLst>
          </p:cNvPr>
          <p:cNvSpPr/>
          <p:nvPr/>
        </p:nvSpPr>
        <p:spPr>
          <a:xfrm>
            <a:off x="4281240" y="2873589"/>
            <a:ext cx="699615" cy="369332"/>
          </a:xfrm>
          <a:prstGeom prst="rect">
            <a:avLst/>
          </a:prstGeom>
        </p:spPr>
        <p:txBody>
          <a:bodyPr wrap="none">
            <a:spAutoFit/>
          </a:bodyPr>
          <a:lstStyle/>
          <a:p>
            <a:r>
              <a:rPr lang="en-US" dirty="0"/>
              <a:t>net</a:t>
            </a:r>
            <a:r>
              <a:rPr lang="en-US" baseline="-25000" dirty="0"/>
              <a:t>2</a:t>
            </a:r>
            <a:r>
              <a:rPr lang="en-US" dirty="0"/>
              <a:t>-i</a:t>
            </a:r>
          </a:p>
        </p:txBody>
      </p:sp>
      <p:sp>
        <p:nvSpPr>
          <p:cNvPr id="17" name="Rectangle 16">
            <a:extLst>
              <a:ext uri="{FF2B5EF4-FFF2-40B4-BE49-F238E27FC236}">
                <a16:creationId xmlns:a16="http://schemas.microsoft.com/office/drawing/2014/main" id="{4F43091C-95D5-AB4E-84C5-F9F2A53D9C85}"/>
              </a:ext>
            </a:extLst>
          </p:cNvPr>
          <p:cNvSpPr/>
          <p:nvPr/>
        </p:nvSpPr>
        <p:spPr>
          <a:xfrm>
            <a:off x="8844984" y="2848555"/>
            <a:ext cx="763735" cy="369332"/>
          </a:xfrm>
          <a:prstGeom prst="rect">
            <a:avLst/>
          </a:prstGeom>
        </p:spPr>
        <p:txBody>
          <a:bodyPr wrap="none">
            <a:spAutoFit/>
          </a:bodyPr>
          <a:lstStyle/>
          <a:p>
            <a:r>
              <a:rPr lang="en-US" dirty="0" err="1"/>
              <a:t>net</a:t>
            </a:r>
            <a:r>
              <a:rPr lang="en-US" baseline="-25000" dirty="0" err="1"/>
              <a:t>n</a:t>
            </a:r>
            <a:r>
              <a:rPr lang="en-US" dirty="0"/>
              <a:t>-e</a:t>
            </a:r>
          </a:p>
        </p:txBody>
      </p:sp>
      <p:cxnSp>
        <p:nvCxnSpPr>
          <p:cNvPr id="18" name="Straight Arrow Connector 17">
            <a:extLst>
              <a:ext uri="{FF2B5EF4-FFF2-40B4-BE49-F238E27FC236}">
                <a16:creationId xmlns:a16="http://schemas.microsoft.com/office/drawing/2014/main" id="{44ACF4E2-8D88-174A-9774-E4E110F2D914}"/>
              </a:ext>
            </a:extLst>
          </p:cNvPr>
          <p:cNvCxnSpPr/>
          <p:nvPr/>
        </p:nvCxnSpPr>
        <p:spPr>
          <a:xfrm>
            <a:off x="9241366" y="3424171"/>
            <a:ext cx="293328" cy="3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44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1F9F-921A-6644-A909-8791D865CEFB}"/>
              </a:ext>
            </a:extLst>
          </p:cNvPr>
          <p:cNvSpPr>
            <a:spLocks noGrp="1"/>
          </p:cNvSpPr>
          <p:nvPr>
            <p:ph type="title"/>
          </p:nvPr>
        </p:nvSpPr>
        <p:spPr/>
        <p:txBody>
          <a:bodyPr/>
          <a:lstStyle/>
          <a:p>
            <a:r>
              <a:rPr lang="en-US" dirty="0"/>
              <a:t>ALTO Extension: Realize the Abstractions</a:t>
            </a:r>
          </a:p>
        </p:txBody>
      </p:sp>
      <p:sp>
        <p:nvSpPr>
          <p:cNvPr id="3" name="Content Placeholder 2">
            <a:extLst>
              <a:ext uri="{FF2B5EF4-FFF2-40B4-BE49-F238E27FC236}">
                <a16:creationId xmlns:a16="http://schemas.microsoft.com/office/drawing/2014/main" id="{354244B9-8D39-834F-B71E-1A67D978C854}"/>
              </a:ext>
            </a:extLst>
          </p:cNvPr>
          <p:cNvSpPr>
            <a:spLocks noGrp="1"/>
          </p:cNvSpPr>
          <p:nvPr>
            <p:ph idx="1"/>
          </p:nvPr>
        </p:nvSpPr>
        <p:spPr/>
        <p:txBody>
          <a:bodyPr>
            <a:normAutofit fontScale="92500" lnSpcReduction="10000"/>
          </a:bodyPr>
          <a:lstStyle/>
          <a:p>
            <a:r>
              <a:rPr lang="en-US" dirty="0"/>
              <a:t>Ext 1: Segment discovery</a:t>
            </a:r>
          </a:p>
          <a:p>
            <a:pPr lvl="1"/>
            <a:r>
              <a:rPr lang="en-US" dirty="0"/>
              <a:t>&lt;flow, </a:t>
            </a:r>
            <a:r>
              <a:rPr lang="en-US" dirty="0" err="1"/>
              <a:t>netid:ingress</a:t>
            </a:r>
            <a:r>
              <a:rPr lang="en-US" dirty="0"/>
              <a:t>&gt; </a:t>
            </a:r>
            <a:br>
              <a:rPr lang="en-US" dirty="0"/>
            </a:br>
            <a:r>
              <a:rPr lang="en-US" dirty="0"/>
              <a:t>-&gt; </a:t>
            </a:r>
            <a:br>
              <a:rPr lang="en-US" dirty="0"/>
            </a:br>
            <a:r>
              <a:rPr lang="en-US" dirty="0"/>
              <a:t>&lt;</a:t>
            </a:r>
            <a:r>
              <a:rPr lang="en-US" dirty="0" err="1"/>
              <a:t>netid:egress</a:t>
            </a:r>
            <a:r>
              <a:rPr lang="en-US" dirty="0"/>
              <a:t>, </a:t>
            </a:r>
            <a:r>
              <a:rPr lang="en-US" dirty="0" err="1"/>
              <a:t>netid:next-ingress</a:t>
            </a:r>
            <a:r>
              <a:rPr lang="en-US" dirty="0"/>
              <a:t>; [Sebastian proposal: next-alto-server-</a:t>
            </a:r>
            <a:r>
              <a:rPr lang="en-US" dirty="0" err="1"/>
              <a:t>uri</a:t>
            </a:r>
            <a:r>
              <a:rPr lang="en-US" dirty="0"/>
              <a:t>; handle blackhole…]&gt;</a:t>
            </a:r>
          </a:p>
          <a:p>
            <a:pPr lvl="1"/>
            <a:endParaRPr lang="en-US" dirty="0"/>
          </a:p>
          <a:p>
            <a:r>
              <a:rPr lang="en-US" dirty="0"/>
              <a:t>Ext 2: Cost discovery</a:t>
            </a:r>
          </a:p>
          <a:p>
            <a:pPr lvl="1"/>
            <a:r>
              <a:rPr lang="en-US" dirty="0"/>
              <a:t>&lt;segment-set, metric&gt; -&gt; &lt;cost&gt;</a:t>
            </a:r>
          </a:p>
          <a:p>
            <a:pPr lvl="1"/>
            <a:endParaRPr lang="en-US" dirty="0"/>
          </a:p>
          <a:p>
            <a:r>
              <a:rPr lang="en-US" dirty="0"/>
              <a:t>Operation models</a:t>
            </a:r>
          </a:p>
          <a:p>
            <a:pPr lvl="1"/>
            <a:r>
              <a:rPr lang="en-US" dirty="0"/>
              <a:t>iterative (client aggregation)</a:t>
            </a:r>
          </a:p>
          <a:p>
            <a:pPr lvl="1"/>
            <a:r>
              <a:rPr lang="en-US" dirty="0"/>
              <a:t>recursive (network helped aggregation)</a:t>
            </a:r>
          </a:p>
          <a:p>
            <a:pPr lvl="1"/>
            <a:endParaRPr lang="en-US" dirty="0"/>
          </a:p>
        </p:txBody>
      </p:sp>
    </p:spTree>
    <p:extLst>
      <p:ext uri="{BB962C8B-B14F-4D97-AF65-F5344CB8AC3E}">
        <p14:creationId xmlns:p14="http://schemas.microsoft.com/office/powerpoint/2010/main" val="427176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415599" y="238835"/>
            <a:ext cx="11720103"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n" sz="3200" dirty="0"/>
              <a:t>Use Case: Multi-domain Huge Data Co-Flow Resource Discovery</a:t>
            </a:r>
            <a:endParaRPr sz="3200" dirty="0"/>
          </a:p>
        </p:txBody>
      </p:sp>
      <p:pic>
        <p:nvPicPr>
          <p:cNvPr id="223" name="Google Shape;223;p32"/>
          <p:cNvPicPr preferRelativeResize="0"/>
          <p:nvPr/>
        </p:nvPicPr>
        <p:blipFill>
          <a:blip r:embed="rId3">
            <a:alphaModFix/>
          </a:blip>
          <a:stretch>
            <a:fillRect/>
          </a:stretch>
        </p:blipFill>
        <p:spPr>
          <a:xfrm>
            <a:off x="5764040" y="1018706"/>
            <a:ext cx="6117931" cy="3845533"/>
          </a:xfrm>
          <a:prstGeom prst="rect">
            <a:avLst/>
          </a:prstGeom>
          <a:noFill/>
          <a:ln>
            <a:noFill/>
          </a:ln>
        </p:spPr>
      </p:pic>
      <p:sp>
        <p:nvSpPr>
          <p:cNvPr id="224" name="Google Shape;224;p32"/>
          <p:cNvSpPr txBox="1"/>
          <p:nvPr/>
        </p:nvSpPr>
        <p:spPr>
          <a:xfrm>
            <a:off x="-56297" y="6235363"/>
            <a:ext cx="12192000" cy="425200"/>
          </a:xfrm>
          <a:prstGeom prst="rect">
            <a:avLst/>
          </a:prstGeom>
          <a:noFill/>
          <a:ln>
            <a:noFill/>
          </a:ln>
        </p:spPr>
        <p:txBody>
          <a:bodyPr spcFirstLastPara="1" wrap="square" lIns="121900" tIns="121900" rIns="121900" bIns="121900" anchor="t" anchorCtr="0">
            <a:noAutofit/>
          </a:bodyPr>
          <a:lstStyle/>
          <a:p>
            <a:pPr defTabSz="1219170">
              <a:spcBef>
                <a:spcPts val="0"/>
              </a:spcBef>
              <a:spcAft>
                <a:spcPts val="0"/>
              </a:spcAft>
            </a:pPr>
            <a:r>
              <a:rPr lang="en" sz="1467" b="1" dirty="0">
                <a:solidFill>
                  <a:srgbClr val="666666"/>
                </a:solidFill>
              </a:rPr>
              <a:t>Source: Xiang, et al. "Fine-grained, multi-domain network resource abstraction as a fundamental primitive to enable high-performance, collaborative data sciences." ACM/IEEE Supercomputing 2018.</a:t>
            </a:r>
            <a:endParaRPr sz="3200" b="1" dirty="0">
              <a:solidFill>
                <a:srgbClr val="666666"/>
              </a:solidFill>
            </a:endParaRPr>
          </a:p>
        </p:txBody>
      </p:sp>
      <p:sp>
        <p:nvSpPr>
          <p:cNvPr id="225" name="Google Shape;225;p32"/>
          <p:cNvSpPr/>
          <p:nvPr/>
        </p:nvSpPr>
        <p:spPr>
          <a:xfrm>
            <a:off x="9143500" y="767397"/>
            <a:ext cx="1942400" cy="18412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spcBef>
                <a:spcPts val="0"/>
              </a:spcBef>
              <a:spcAft>
                <a:spcPts val="0"/>
              </a:spcAft>
            </a:pPr>
            <a:endParaRPr sz="3200">
              <a:solidFill>
                <a:prstClr val="black"/>
              </a:solidFill>
            </a:endParaRPr>
          </a:p>
        </p:txBody>
      </p:sp>
      <p:pic>
        <p:nvPicPr>
          <p:cNvPr id="13" name="Google Shape;381;p41">
            <a:extLst>
              <a:ext uri="{FF2B5EF4-FFF2-40B4-BE49-F238E27FC236}">
                <a16:creationId xmlns:a16="http://schemas.microsoft.com/office/drawing/2014/main" id="{8E3B49D3-FC7C-B84E-B474-AB49812792BE}"/>
              </a:ext>
            </a:extLst>
          </p:cNvPr>
          <p:cNvPicPr preferRelativeResize="0"/>
          <p:nvPr/>
        </p:nvPicPr>
        <p:blipFill>
          <a:blip r:embed="rId4">
            <a:alphaModFix/>
          </a:blip>
          <a:stretch>
            <a:fillRect/>
          </a:stretch>
        </p:blipFill>
        <p:spPr>
          <a:xfrm>
            <a:off x="415600" y="1356969"/>
            <a:ext cx="5086041" cy="1841199"/>
          </a:xfrm>
          <a:prstGeom prst="rect">
            <a:avLst/>
          </a:prstGeom>
          <a:noFill/>
          <a:ln>
            <a:noFill/>
          </a:ln>
        </p:spPr>
      </p:pic>
      <p:pic>
        <p:nvPicPr>
          <p:cNvPr id="14" name="Google Shape;379;p41">
            <a:extLst>
              <a:ext uri="{FF2B5EF4-FFF2-40B4-BE49-F238E27FC236}">
                <a16:creationId xmlns:a16="http://schemas.microsoft.com/office/drawing/2014/main" id="{AEE694F8-11BE-BD4A-87A1-B89861507320}"/>
              </a:ext>
            </a:extLst>
          </p:cNvPr>
          <p:cNvPicPr preferRelativeResize="0"/>
          <p:nvPr/>
        </p:nvPicPr>
        <p:blipFill>
          <a:blip r:embed="rId5">
            <a:alphaModFix/>
          </a:blip>
          <a:stretch>
            <a:fillRect/>
          </a:stretch>
        </p:blipFill>
        <p:spPr>
          <a:xfrm>
            <a:off x="269122" y="3276147"/>
            <a:ext cx="5232519" cy="1147788"/>
          </a:xfrm>
          <a:prstGeom prst="rect">
            <a:avLst/>
          </a:prstGeom>
          <a:noFill/>
          <a:ln>
            <a:noFill/>
          </a:ln>
        </p:spPr>
      </p:pic>
      <p:sp>
        <p:nvSpPr>
          <p:cNvPr id="15" name="Google Shape;382;p41">
            <a:extLst>
              <a:ext uri="{FF2B5EF4-FFF2-40B4-BE49-F238E27FC236}">
                <a16:creationId xmlns:a16="http://schemas.microsoft.com/office/drawing/2014/main" id="{1A20CDED-5FD3-5542-88C1-05F2842C024F}"/>
              </a:ext>
            </a:extLst>
          </p:cNvPr>
          <p:cNvSpPr txBox="1"/>
          <p:nvPr/>
        </p:nvSpPr>
        <p:spPr>
          <a:xfrm>
            <a:off x="0" y="4864239"/>
            <a:ext cx="12024360" cy="1436400"/>
          </a:xfrm>
          <a:prstGeom prst="rect">
            <a:avLst/>
          </a:prstGeom>
          <a:noFill/>
          <a:ln>
            <a:noFill/>
          </a:ln>
        </p:spPr>
        <p:txBody>
          <a:bodyPr spcFirstLastPara="1" wrap="square" lIns="121900" tIns="121900" rIns="121900" bIns="121900" anchor="t" anchorCtr="0">
            <a:noAutofit/>
          </a:bodyPr>
          <a:lstStyle/>
          <a:p>
            <a:pPr marL="609585" indent="-457189" algn="just" defTabSz="1219170">
              <a:lnSpc>
                <a:spcPct val="115000"/>
              </a:lnSpc>
              <a:spcBef>
                <a:spcPts val="0"/>
              </a:spcBef>
              <a:spcAft>
                <a:spcPts val="0"/>
              </a:spcAft>
              <a:buClr>
                <a:srgbClr val="666666"/>
              </a:buClr>
              <a:buSzPts val="1800"/>
              <a:buFont typeface="Proxima Nova"/>
              <a:buChar char="●"/>
            </a:pPr>
            <a:r>
              <a:rPr lang="en" baseline="0" dirty="0">
                <a:solidFill>
                  <a:srgbClr val="666666"/>
                </a:solidFill>
                <a:latin typeface="Proxima Nova"/>
                <a:ea typeface="Proxima Nova"/>
                <a:cs typeface="Proxima Nova"/>
                <a:sym typeface="Proxima Nova"/>
              </a:rPr>
              <a:t>Large-scale data analytics (e.g., CERN LHC) span multiple networks.</a:t>
            </a:r>
          </a:p>
          <a:p>
            <a:pPr marL="609585" indent="-457189" algn="just" defTabSz="1219170">
              <a:lnSpc>
                <a:spcPct val="115000"/>
              </a:lnSpc>
              <a:spcBef>
                <a:spcPts val="0"/>
              </a:spcBef>
              <a:spcAft>
                <a:spcPts val="0"/>
              </a:spcAft>
              <a:buClr>
                <a:srgbClr val="666666"/>
              </a:buClr>
              <a:buSzPts val="1800"/>
              <a:buFont typeface="Proxima Nova"/>
              <a:buChar char="●"/>
            </a:pPr>
            <a:r>
              <a:rPr lang="en-US" baseline="0" dirty="0">
                <a:solidFill>
                  <a:srgbClr val="666666"/>
                </a:solidFill>
                <a:latin typeface="Proxima Nova"/>
                <a:ea typeface="Proxima Nova"/>
                <a:cs typeface="Proxima Nova"/>
                <a:sym typeface="Proxima Nova"/>
              </a:rPr>
              <a:t>Bottlenecks can come from multiple networks</a:t>
            </a:r>
            <a:endParaRPr lang="en" baseline="0" dirty="0">
              <a:solidFill>
                <a:srgbClr val="666666"/>
              </a:solidFill>
              <a:latin typeface="Proxima Nova"/>
              <a:ea typeface="Proxima Nova"/>
              <a:cs typeface="Proxima Nova"/>
              <a:sym typeface="Proxima Nova"/>
            </a:endParaRPr>
          </a:p>
          <a:p>
            <a:pPr marL="609585" indent="-457189" algn="just" defTabSz="1219170">
              <a:lnSpc>
                <a:spcPct val="115000"/>
              </a:lnSpc>
              <a:spcBef>
                <a:spcPts val="0"/>
              </a:spcBef>
              <a:spcAft>
                <a:spcPts val="0"/>
              </a:spcAft>
              <a:buClr>
                <a:srgbClr val="666666"/>
              </a:buClr>
              <a:buSzPts val="1800"/>
              <a:buFont typeface="Proxima Nova"/>
              <a:buChar char="●"/>
            </a:pPr>
            <a:r>
              <a:rPr lang="en" baseline="0" dirty="0">
                <a:solidFill>
                  <a:srgbClr val="666666"/>
                </a:solidFill>
                <a:latin typeface="Proxima Nova"/>
                <a:ea typeface="Proxima Nova"/>
                <a:cs typeface="Proxima Nova"/>
                <a:sym typeface="Proxima Nova"/>
              </a:rPr>
              <a:t>Ideally, the networks collaborate but operate independently as much as possible.</a:t>
            </a:r>
          </a:p>
        </p:txBody>
      </p:sp>
    </p:spTree>
    <p:extLst>
      <p:ext uri="{BB962C8B-B14F-4D97-AF65-F5344CB8AC3E}">
        <p14:creationId xmlns:p14="http://schemas.microsoft.com/office/powerpoint/2010/main" val="299698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A4BC-1881-3B41-AD18-3F9F5BF09AA6}"/>
              </a:ext>
            </a:extLst>
          </p:cNvPr>
          <p:cNvSpPr>
            <a:spLocks noGrp="1"/>
          </p:cNvSpPr>
          <p:nvPr>
            <p:ph type="title"/>
          </p:nvPr>
        </p:nvSpPr>
        <p:spPr/>
        <p:txBody>
          <a:bodyPr/>
          <a:lstStyle/>
          <a:p>
            <a:r>
              <a:rPr lang="en-US" dirty="0"/>
              <a:t>Re-charter Text</a:t>
            </a:r>
          </a:p>
        </p:txBody>
      </p:sp>
      <p:sp>
        <p:nvSpPr>
          <p:cNvPr id="3" name="Content Placeholder 2">
            <a:extLst>
              <a:ext uri="{FF2B5EF4-FFF2-40B4-BE49-F238E27FC236}">
                <a16:creationId xmlns:a16="http://schemas.microsoft.com/office/drawing/2014/main" id="{CCE9E822-0A4C-1A45-8E37-70266CBF6BE1}"/>
              </a:ext>
            </a:extLst>
          </p:cNvPr>
          <p:cNvSpPr>
            <a:spLocks noGrp="1"/>
          </p:cNvSpPr>
          <p:nvPr>
            <p:ph idx="1"/>
          </p:nvPr>
        </p:nvSpPr>
        <p:spPr/>
        <p:txBody>
          <a:bodyPr/>
          <a:lstStyle/>
          <a:p>
            <a:r>
              <a:rPr lang="en-US" sz="2400" dirty="0"/>
              <a:t>“Extensions to ALTO services to support multi-domain settings. The current ALTO framework has made clear how to provide network information from a single ALTO server for a single network (administrative domain), but a deployment may consist of multiple domains and the potential information sources may not be limited to a certain domain. The working group will investigate extending the ALTO framework to (1) specify multi-ALTO-server protocol flow and usage guidelines when an ALTO service involves network paths spanning multiple domains with multiple ALTO servers, and (2) extend or introduce ALTO services allowing east-west interfaces for multiple ALTO server integration and collaboration. The specifications and extensions should use existing services whenever possible. The specifications and extensions should consider realistic complexities including incremental deployment, dynamicity, and security issues such as access control, authorization (e.g., an ALTO server provides information for a network that the server has no authorization), and privacy protection in multi-domain settings.”</a:t>
            </a:r>
          </a:p>
        </p:txBody>
      </p:sp>
    </p:spTree>
    <p:extLst>
      <p:ext uri="{BB962C8B-B14F-4D97-AF65-F5344CB8AC3E}">
        <p14:creationId xmlns:p14="http://schemas.microsoft.com/office/powerpoint/2010/main" val="231556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F7D9-9388-F648-999B-DE0B87FE2486}"/>
              </a:ext>
            </a:extLst>
          </p:cNvPr>
          <p:cNvSpPr>
            <a:spLocks noGrp="1"/>
          </p:cNvSpPr>
          <p:nvPr>
            <p:ph type="ctrTitle"/>
          </p:nvPr>
        </p:nvSpPr>
        <p:spPr>
          <a:xfrm>
            <a:off x="914400" y="2008506"/>
            <a:ext cx="10363200" cy="1470025"/>
          </a:xfrm>
        </p:spPr>
        <p:txBody>
          <a:bodyPr/>
          <a:lstStyle/>
          <a:p>
            <a:r>
              <a:rPr lang="en-US" dirty="0"/>
              <a:t>Details</a:t>
            </a:r>
          </a:p>
        </p:txBody>
      </p:sp>
      <p:sp>
        <p:nvSpPr>
          <p:cNvPr id="3" name="Subtitle 2">
            <a:extLst>
              <a:ext uri="{FF2B5EF4-FFF2-40B4-BE49-F238E27FC236}">
                <a16:creationId xmlns:a16="http://schemas.microsoft.com/office/drawing/2014/main" id="{1C0EF491-DDB7-CB4C-A2CB-2F3853C41C3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223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4A0E4-F14C-AA4F-B7D5-21AF34136904}"/>
              </a:ext>
            </a:extLst>
          </p:cNvPr>
          <p:cNvSpPr>
            <a:spLocks noGrp="1"/>
          </p:cNvSpPr>
          <p:nvPr>
            <p:ph type="title"/>
          </p:nvPr>
        </p:nvSpPr>
        <p:spPr/>
        <p:txBody>
          <a:bodyPr>
            <a:normAutofit fontScale="90000"/>
          </a:bodyPr>
          <a:lstStyle/>
          <a:p>
            <a:r>
              <a:rPr lang="en-US" sz="4000" dirty="0"/>
              <a:t>Simple Candidate Design: AMDA</a:t>
            </a:r>
          </a:p>
        </p:txBody>
      </p:sp>
      <p:sp>
        <p:nvSpPr>
          <p:cNvPr id="5" name="Content Placeholder 4">
            <a:extLst>
              <a:ext uri="{FF2B5EF4-FFF2-40B4-BE49-F238E27FC236}">
                <a16:creationId xmlns:a16="http://schemas.microsoft.com/office/drawing/2014/main" id="{F2D88C53-77B4-4044-BE49-36C473D430AB}"/>
              </a:ext>
            </a:extLst>
          </p:cNvPr>
          <p:cNvSpPr>
            <a:spLocks noGrp="1"/>
          </p:cNvSpPr>
          <p:nvPr>
            <p:ph idx="1"/>
          </p:nvPr>
        </p:nvSpPr>
        <p:spPr>
          <a:xfrm>
            <a:off x="793009" y="1177261"/>
            <a:ext cx="10515600" cy="5013587"/>
          </a:xfrm>
        </p:spPr>
        <p:txBody>
          <a:bodyPr>
            <a:normAutofit fontScale="85000" lnSpcReduction="20000"/>
          </a:bodyPr>
          <a:lstStyle/>
          <a:p>
            <a:r>
              <a:rPr lang="en-US" dirty="0"/>
              <a:t>Proposal starts with a </a:t>
            </a:r>
            <a:r>
              <a:rPr lang="en-US" b="1" i="1" dirty="0">
                <a:solidFill>
                  <a:srgbClr val="C00000"/>
                </a:solidFill>
              </a:rPr>
              <a:t>simple</a:t>
            </a:r>
            <a:r>
              <a:rPr lang="en-US" dirty="0"/>
              <a:t> architecture called ALTO </a:t>
            </a:r>
            <a:r>
              <a:rPr lang="en-US" dirty="0">
                <a:solidFill>
                  <a:srgbClr val="C00000"/>
                </a:solidFill>
              </a:rPr>
              <a:t>Multi-Domain Abstractions (AMDA)</a:t>
            </a:r>
          </a:p>
          <a:p>
            <a:pPr lvl="1"/>
            <a:r>
              <a:rPr lang="en-US" dirty="0"/>
              <a:t>The path of a flow from a </a:t>
            </a:r>
            <a:r>
              <a:rPr lang="en-US" dirty="0" err="1"/>
              <a:t>src</a:t>
            </a:r>
            <a:r>
              <a:rPr lang="en-US" dirty="0"/>
              <a:t> to a </a:t>
            </a:r>
            <a:r>
              <a:rPr lang="en-US" dirty="0" err="1"/>
              <a:t>dst</a:t>
            </a:r>
            <a:r>
              <a:rPr lang="en-US" dirty="0"/>
              <a:t> consists of a sequence (</a:t>
            </a:r>
            <a:r>
              <a:rPr lang="en-US" dirty="0">
                <a:solidFill>
                  <a:srgbClr val="C00000"/>
                </a:solidFill>
              </a:rPr>
              <a:t>vector</a:t>
            </a:r>
            <a:r>
              <a:rPr lang="en-US" dirty="0"/>
              <a:t>) of </a:t>
            </a:r>
            <a:r>
              <a:rPr lang="en-US" dirty="0">
                <a:solidFill>
                  <a:srgbClr val="C00000"/>
                </a:solidFill>
              </a:rPr>
              <a:t>segments</a:t>
            </a:r>
            <a:r>
              <a:rPr lang="en-US" dirty="0"/>
              <a:t> from multiple networks</a:t>
            </a:r>
          </a:p>
          <a:p>
            <a:pPr lvl="2"/>
            <a:r>
              <a:rPr lang="en-US" dirty="0" err="1"/>
              <a:t>src</a:t>
            </a:r>
            <a:r>
              <a:rPr lang="en-US" dirty="0"/>
              <a:t> -&gt; net</a:t>
            </a:r>
            <a:r>
              <a:rPr lang="en-US" baseline="-25000" dirty="0"/>
              <a:t>1</a:t>
            </a:r>
            <a:r>
              <a:rPr lang="en-US" dirty="0"/>
              <a:t>-e -&gt; net</a:t>
            </a:r>
            <a:r>
              <a:rPr lang="en-US" baseline="-25000" dirty="0"/>
              <a:t>2</a:t>
            </a:r>
            <a:r>
              <a:rPr lang="en-US" dirty="0"/>
              <a:t>-i -&gt; … -&gt; </a:t>
            </a:r>
            <a:r>
              <a:rPr lang="en-US" dirty="0" err="1"/>
              <a:t>net</a:t>
            </a:r>
            <a:r>
              <a:rPr lang="en-US" baseline="-25000" dirty="0" err="1"/>
              <a:t>i</a:t>
            </a:r>
            <a:r>
              <a:rPr lang="en-US" dirty="0"/>
              <a:t>-e -&gt; net</a:t>
            </a:r>
            <a:r>
              <a:rPr lang="en-US" baseline="-25000" dirty="0"/>
              <a:t>i+1</a:t>
            </a:r>
            <a:r>
              <a:rPr lang="en-US" dirty="0"/>
              <a:t>-i -&gt; … -&gt; </a:t>
            </a:r>
            <a:r>
              <a:rPr lang="en-US" dirty="0" err="1"/>
              <a:t>net</a:t>
            </a:r>
            <a:r>
              <a:rPr lang="en-US" baseline="-25000" dirty="0" err="1"/>
              <a:t>n</a:t>
            </a:r>
            <a:r>
              <a:rPr lang="en-US" dirty="0"/>
              <a:t>-e -&gt; </a:t>
            </a:r>
            <a:r>
              <a:rPr lang="en-US" dirty="0" err="1"/>
              <a:t>dst</a:t>
            </a:r>
            <a:endParaRPr lang="en-US" dirty="0"/>
          </a:p>
          <a:p>
            <a:pPr lvl="1"/>
            <a:endParaRPr lang="en-US" dirty="0"/>
          </a:p>
          <a:p>
            <a:pPr lvl="1"/>
            <a:endParaRPr lang="en-US" dirty="0"/>
          </a:p>
          <a:p>
            <a:pPr marL="457189" lvl="1" indent="0">
              <a:buNone/>
            </a:pPr>
            <a:br>
              <a:rPr lang="en-US" dirty="0"/>
            </a:br>
            <a:endParaRPr lang="en-US" dirty="0"/>
          </a:p>
          <a:p>
            <a:pPr lvl="1"/>
            <a:r>
              <a:rPr lang="en-US" dirty="0"/>
              <a:t>The cost of a path is a vector corresponding to the vector of </a:t>
            </a:r>
            <a:r>
              <a:rPr lang="en-US" dirty="0">
                <a:solidFill>
                  <a:srgbClr val="C00000"/>
                </a:solidFill>
              </a:rPr>
              <a:t>segments</a:t>
            </a:r>
            <a:br>
              <a:rPr lang="en-US" dirty="0">
                <a:solidFill>
                  <a:srgbClr val="C00000"/>
                </a:solidFill>
              </a:rPr>
            </a:br>
            <a:endParaRPr lang="en-US" dirty="0">
              <a:solidFill>
                <a:srgbClr val="C00000"/>
              </a:solidFill>
            </a:endParaRPr>
          </a:p>
          <a:p>
            <a:pPr lvl="1"/>
            <a:r>
              <a:rPr lang="en-US" dirty="0"/>
              <a:t>The paths of a set of flows form a </a:t>
            </a:r>
            <a:r>
              <a:rPr lang="en-US" dirty="0">
                <a:solidFill>
                  <a:srgbClr val="C00000"/>
                </a:solidFill>
              </a:rPr>
              <a:t>flow graph</a:t>
            </a:r>
          </a:p>
          <a:p>
            <a:pPr lvl="2"/>
            <a:r>
              <a:rPr lang="en-US" dirty="0"/>
              <a:t>Constructed by merging shared egress or ingress nodes of the segments</a:t>
            </a:r>
          </a:p>
        </p:txBody>
      </p:sp>
      <p:sp>
        <p:nvSpPr>
          <p:cNvPr id="6" name="Oval 5">
            <a:extLst>
              <a:ext uri="{FF2B5EF4-FFF2-40B4-BE49-F238E27FC236}">
                <a16:creationId xmlns:a16="http://schemas.microsoft.com/office/drawing/2014/main" id="{66B6DD58-49A6-F84C-943A-EEC5CE3D5C2A}"/>
              </a:ext>
            </a:extLst>
          </p:cNvPr>
          <p:cNvSpPr/>
          <p:nvPr/>
        </p:nvSpPr>
        <p:spPr>
          <a:xfrm>
            <a:off x="2797138" y="3500586"/>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7" name="TextBox 6">
            <a:extLst>
              <a:ext uri="{FF2B5EF4-FFF2-40B4-BE49-F238E27FC236}">
                <a16:creationId xmlns:a16="http://schemas.microsoft.com/office/drawing/2014/main" id="{3C3BC577-7E62-6A4D-A8EF-EB970818CE22}"/>
              </a:ext>
            </a:extLst>
          </p:cNvPr>
          <p:cNvSpPr txBox="1"/>
          <p:nvPr/>
        </p:nvSpPr>
        <p:spPr>
          <a:xfrm>
            <a:off x="2036120" y="3565286"/>
            <a:ext cx="458780" cy="338554"/>
          </a:xfrm>
          <a:prstGeom prst="rect">
            <a:avLst/>
          </a:prstGeom>
          <a:noFill/>
        </p:spPr>
        <p:txBody>
          <a:bodyPr wrap="none" rtlCol="0">
            <a:spAutoFit/>
          </a:bodyPr>
          <a:lstStyle/>
          <a:p>
            <a:pPr defTabSz="1219170"/>
            <a:r>
              <a:rPr lang="en-US" dirty="0" err="1">
                <a:solidFill>
                  <a:prstClr val="black"/>
                </a:solidFill>
              </a:rPr>
              <a:t>src</a:t>
            </a:r>
            <a:endParaRPr lang="en-US" dirty="0">
              <a:solidFill>
                <a:prstClr val="black"/>
              </a:solidFill>
            </a:endParaRPr>
          </a:p>
        </p:txBody>
      </p:sp>
      <p:sp>
        <p:nvSpPr>
          <p:cNvPr id="8" name="Oval 7">
            <a:extLst>
              <a:ext uri="{FF2B5EF4-FFF2-40B4-BE49-F238E27FC236}">
                <a16:creationId xmlns:a16="http://schemas.microsoft.com/office/drawing/2014/main" id="{FDA01D7C-6549-0B42-9D04-2C4F870EE17B}"/>
              </a:ext>
            </a:extLst>
          </p:cNvPr>
          <p:cNvSpPr/>
          <p:nvPr/>
        </p:nvSpPr>
        <p:spPr>
          <a:xfrm>
            <a:off x="3767983" y="3703784"/>
            <a:ext cx="237067" cy="18466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9" name="Oval 8">
            <a:extLst>
              <a:ext uri="{FF2B5EF4-FFF2-40B4-BE49-F238E27FC236}">
                <a16:creationId xmlns:a16="http://schemas.microsoft.com/office/drawing/2014/main" id="{B4B1FBD2-B577-F843-9FC2-D090A3920BB0}"/>
              </a:ext>
            </a:extLst>
          </p:cNvPr>
          <p:cNvSpPr/>
          <p:nvPr/>
        </p:nvSpPr>
        <p:spPr>
          <a:xfrm>
            <a:off x="4462248" y="3500586"/>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10" name="Oval 9">
            <a:extLst>
              <a:ext uri="{FF2B5EF4-FFF2-40B4-BE49-F238E27FC236}">
                <a16:creationId xmlns:a16="http://schemas.microsoft.com/office/drawing/2014/main" id="{F322DC75-9EEC-714F-98FF-866619672DAC}"/>
              </a:ext>
            </a:extLst>
          </p:cNvPr>
          <p:cNvSpPr/>
          <p:nvPr/>
        </p:nvSpPr>
        <p:spPr>
          <a:xfrm>
            <a:off x="4617067" y="3711044"/>
            <a:ext cx="237067" cy="18466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13" name="Oval 12">
            <a:extLst>
              <a:ext uri="{FF2B5EF4-FFF2-40B4-BE49-F238E27FC236}">
                <a16:creationId xmlns:a16="http://schemas.microsoft.com/office/drawing/2014/main" id="{8626331F-933A-2A41-AA52-7F5B36AAF586}"/>
              </a:ext>
            </a:extLst>
          </p:cNvPr>
          <p:cNvSpPr/>
          <p:nvPr/>
        </p:nvSpPr>
        <p:spPr>
          <a:xfrm>
            <a:off x="7963215" y="3507854"/>
            <a:ext cx="1388533" cy="620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14" name="Oval 13">
            <a:extLst>
              <a:ext uri="{FF2B5EF4-FFF2-40B4-BE49-F238E27FC236}">
                <a16:creationId xmlns:a16="http://schemas.microsoft.com/office/drawing/2014/main" id="{DA9900CF-454E-4740-BD68-C4F4BBEAB1F5}"/>
              </a:ext>
            </a:extLst>
          </p:cNvPr>
          <p:cNvSpPr/>
          <p:nvPr/>
        </p:nvSpPr>
        <p:spPr>
          <a:xfrm>
            <a:off x="8978609" y="3703784"/>
            <a:ext cx="237067" cy="18466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15" name="TextBox 14">
            <a:extLst>
              <a:ext uri="{FF2B5EF4-FFF2-40B4-BE49-F238E27FC236}">
                <a16:creationId xmlns:a16="http://schemas.microsoft.com/office/drawing/2014/main" id="{CD956D56-6A71-FF48-94D0-6E066DC0B551}"/>
              </a:ext>
            </a:extLst>
          </p:cNvPr>
          <p:cNvSpPr txBox="1"/>
          <p:nvPr/>
        </p:nvSpPr>
        <p:spPr>
          <a:xfrm>
            <a:off x="9587284" y="3586855"/>
            <a:ext cx="458780" cy="338554"/>
          </a:xfrm>
          <a:prstGeom prst="rect">
            <a:avLst/>
          </a:prstGeom>
          <a:noFill/>
        </p:spPr>
        <p:txBody>
          <a:bodyPr wrap="none" rtlCol="0">
            <a:spAutoFit/>
          </a:bodyPr>
          <a:lstStyle/>
          <a:p>
            <a:pPr defTabSz="1219170"/>
            <a:r>
              <a:rPr lang="en-US" dirty="0" err="1">
                <a:solidFill>
                  <a:prstClr val="black"/>
                </a:solidFill>
              </a:rPr>
              <a:t>dst</a:t>
            </a:r>
            <a:endParaRPr lang="en-US" dirty="0">
              <a:solidFill>
                <a:prstClr val="black"/>
              </a:solidFill>
            </a:endParaRPr>
          </a:p>
        </p:txBody>
      </p:sp>
      <p:sp>
        <p:nvSpPr>
          <p:cNvPr id="2" name="Rectangle 1">
            <a:extLst>
              <a:ext uri="{FF2B5EF4-FFF2-40B4-BE49-F238E27FC236}">
                <a16:creationId xmlns:a16="http://schemas.microsoft.com/office/drawing/2014/main" id="{A5C940BF-1C1E-474A-A127-44BF9AFD208C}"/>
              </a:ext>
            </a:extLst>
          </p:cNvPr>
          <p:cNvSpPr/>
          <p:nvPr/>
        </p:nvSpPr>
        <p:spPr>
          <a:xfrm>
            <a:off x="3533310" y="3131254"/>
            <a:ext cx="766557" cy="338554"/>
          </a:xfrm>
          <a:prstGeom prst="rect">
            <a:avLst/>
          </a:prstGeom>
        </p:spPr>
        <p:txBody>
          <a:bodyPr wrap="none">
            <a:spAutoFit/>
          </a:bodyPr>
          <a:lstStyle/>
          <a:p>
            <a:pPr defTabSz="1219170"/>
            <a:r>
              <a:rPr lang="en-US" dirty="0">
                <a:solidFill>
                  <a:prstClr val="black"/>
                </a:solidFill>
              </a:rPr>
              <a:t>net1-e</a:t>
            </a:r>
          </a:p>
        </p:txBody>
      </p:sp>
      <p:cxnSp>
        <p:nvCxnSpPr>
          <p:cNvPr id="11" name="Straight Arrow Connector 10">
            <a:extLst>
              <a:ext uri="{FF2B5EF4-FFF2-40B4-BE49-F238E27FC236}">
                <a16:creationId xmlns:a16="http://schemas.microsoft.com/office/drawing/2014/main" id="{238D7757-68B4-5342-ADCB-AA0CED65896A}"/>
              </a:ext>
            </a:extLst>
          </p:cNvPr>
          <p:cNvCxnSpPr>
            <a:endCxn id="6" idx="2"/>
          </p:cNvCxnSpPr>
          <p:nvPr/>
        </p:nvCxnSpPr>
        <p:spPr>
          <a:xfrm>
            <a:off x="2503808" y="3771521"/>
            <a:ext cx="293328" cy="39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F04DBF-DE57-2A45-B9F6-7FF29C2E74C3}"/>
              </a:ext>
            </a:extLst>
          </p:cNvPr>
          <p:cNvCxnSpPr>
            <a:stCxn id="8" idx="6"/>
          </p:cNvCxnSpPr>
          <p:nvPr/>
        </p:nvCxnSpPr>
        <p:spPr>
          <a:xfrm>
            <a:off x="4005049" y="3796117"/>
            <a:ext cx="629591" cy="1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0D96039-5174-F141-81C0-17E271863205}"/>
              </a:ext>
            </a:extLst>
          </p:cNvPr>
          <p:cNvSpPr/>
          <p:nvPr/>
        </p:nvSpPr>
        <p:spPr>
          <a:xfrm>
            <a:off x="4391622" y="3123503"/>
            <a:ext cx="697627" cy="338554"/>
          </a:xfrm>
          <a:prstGeom prst="rect">
            <a:avLst/>
          </a:prstGeom>
        </p:spPr>
        <p:txBody>
          <a:bodyPr wrap="none">
            <a:spAutoFit/>
          </a:bodyPr>
          <a:lstStyle/>
          <a:p>
            <a:pPr defTabSz="1219170"/>
            <a:r>
              <a:rPr lang="en-US" dirty="0">
                <a:solidFill>
                  <a:prstClr val="black"/>
                </a:solidFill>
              </a:rPr>
              <a:t>net2-i</a:t>
            </a:r>
          </a:p>
        </p:txBody>
      </p:sp>
      <p:sp>
        <p:nvSpPr>
          <p:cNvPr id="17" name="Rectangle 16">
            <a:extLst>
              <a:ext uri="{FF2B5EF4-FFF2-40B4-BE49-F238E27FC236}">
                <a16:creationId xmlns:a16="http://schemas.microsoft.com/office/drawing/2014/main" id="{4F43091C-95D5-AB4E-84C5-F9F2A53D9C85}"/>
              </a:ext>
            </a:extLst>
          </p:cNvPr>
          <p:cNvSpPr/>
          <p:nvPr/>
        </p:nvSpPr>
        <p:spPr>
          <a:xfrm>
            <a:off x="8784797" y="3094162"/>
            <a:ext cx="766557" cy="338554"/>
          </a:xfrm>
          <a:prstGeom prst="rect">
            <a:avLst/>
          </a:prstGeom>
        </p:spPr>
        <p:txBody>
          <a:bodyPr wrap="none">
            <a:spAutoFit/>
          </a:bodyPr>
          <a:lstStyle/>
          <a:p>
            <a:pPr defTabSz="1219170"/>
            <a:r>
              <a:rPr lang="en-US" dirty="0" err="1">
                <a:solidFill>
                  <a:prstClr val="black"/>
                </a:solidFill>
              </a:rPr>
              <a:t>netn</a:t>
            </a:r>
            <a:r>
              <a:rPr lang="en-US" dirty="0">
                <a:solidFill>
                  <a:prstClr val="black"/>
                </a:solidFill>
              </a:rPr>
              <a:t>-e</a:t>
            </a:r>
          </a:p>
        </p:txBody>
      </p:sp>
      <p:cxnSp>
        <p:nvCxnSpPr>
          <p:cNvPr id="18" name="Straight Arrow Connector 17">
            <a:extLst>
              <a:ext uri="{FF2B5EF4-FFF2-40B4-BE49-F238E27FC236}">
                <a16:creationId xmlns:a16="http://schemas.microsoft.com/office/drawing/2014/main" id="{44ACF4E2-8D88-174A-9774-E4E110F2D914}"/>
              </a:ext>
            </a:extLst>
          </p:cNvPr>
          <p:cNvCxnSpPr/>
          <p:nvPr/>
        </p:nvCxnSpPr>
        <p:spPr>
          <a:xfrm>
            <a:off x="9351748" y="3763867"/>
            <a:ext cx="293328" cy="39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9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1F9F-921A-6644-A909-8791D865CEFB}"/>
              </a:ext>
            </a:extLst>
          </p:cNvPr>
          <p:cNvSpPr>
            <a:spLocks noGrp="1"/>
          </p:cNvSpPr>
          <p:nvPr>
            <p:ph type="title"/>
          </p:nvPr>
        </p:nvSpPr>
        <p:spPr>
          <a:xfrm>
            <a:off x="342499" y="379904"/>
            <a:ext cx="11416621" cy="685800"/>
          </a:xfrm>
        </p:spPr>
        <p:txBody>
          <a:bodyPr>
            <a:normAutofit/>
          </a:bodyPr>
          <a:lstStyle/>
          <a:p>
            <a:r>
              <a:rPr lang="en-US" sz="3600" dirty="0"/>
              <a:t>ALTO Extensions to Realize AMDA</a:t>
            </a:r>
          </a:p>
        </p:txBody>
      </p:sp>
      <p:sp>
        <p:nvSpPr>
          <p:cNvPr id="3" name="Content Placeholder 2">
            <a:extLst>
              <a:ext uri="{FF2B5EF4-FFF2-40B4-BE49-F238E27FC236}">
                <a16:creationId xmlns:a16="http://schemas.microsoft.com/office/drawing/2014/main" id="{354244B9-8D39-834F-B71E-1A67D978C854}"/>
              </a:ext>
            </a:extLst>
          </p:cNvPr>
          <p:cNvSpPr>
            <a:spLocks noGrp="1"/>
          </p:cNvSpPr>
          <p:nvPr>
            <p:ph idx="1"/>
          </p:nvPr>
        </p:nvSpPr>
        <p:spPr>
          <a:xfrm>
            <a:off x="922284" y="1419226"/>
            <a:ext cx="10515600" cy="4705804"/>
          </a:xfrm>
        </p:spPr>
        <p:txBody>
          <a:bodyPr>
            <a:normAutofit fontScale="85000" lnSpcReduction="20000"/>
          </a:bodyPr>
          <a:lstStyle/>
          <a:p>
            <a:r>
              <a:rPr lang="en-US" dirty="0"/>
              <a:t>Ext 1: Segment discovery</a:t>
            </a:r>
          </a:p>
          <a:p>
            <a:pPr lvl="1"/>
            <a:r>
              <a:rPr lang="en-US" dirty="0"/>
              <a:t>&lt;flow, </a:t>
            </a:r>
            <a:r>
              <a:rPr lang="en-US" dirty="0" err="1"/>
              <a:t>netid:ingress</a:t>
            </a:r>
            <a:r>
              <a:rPr lang="en-US" dirty="0"/>
              <a:t>&gt; </a:t>
            </a:r>
            <a:br>
              <a:rPr lang="en-US" dirty="0"/>
            </a:br>
            <a:r>
              <a:rPr lang="en-US" dirty="0"/>
              <a:t>-&gt; </a:t>
            </a:r>
            <a:br>
              <a:rPr lang="en-US" dirty="0"/>
            </a:br>
            <a:r>
              <a:rPr lang="en-US" dirty="0"/>
              <a:t>&lt;</a:t>
            </a:r>
            <a:r>
              <a:rPr lang="en-US" dirty="0" err="1"/>
              <a:t>netid:egress</a:t>
            </a:r>
            <a:r>
              <a:rPr lang="en-US" dirty="0"/>
              <a:t>, </a:t>
            </a:r>
            <a:r>
              <a:rPr lang="en-US" dirty="0" err="1"/>
              <a:t>netid:next-ingress</a:t>
            </a:r>
            <a:r>
              <a:rPr lang="en-US" dirty="0"/>
              <a:t>; [Sebastian proposal: next-alto-server-</a:t>
            </a:r>
            <a:r>
              <a:rPr lang="en-US" dirty="0" err="1"/>
              <a:t>uri</a:t>
            </a:r>
            <a:r>
              <a:rPr lang="en-US" dirty="0"/>
              <a:t>; handle blackhole…]&gt;</a:t>
            </a:r>
          </a:p>
          <a:p>
            <a:pPr lvl="1"/>
            <a:endParaRPr lang="en-US" dirty="0"/>
          </a:p>
          <a:p>
            <a:r>
              <a:rPr lang="en-US" dirty="0"/>
              <a:t>Ext 2: Path cost discovery (extend ECS/cost map service, …)</a:t>
            </a:r>
          </a:p>
          <a:p>
            <a:pPr lvl="1"/>
            <a:r>
              <a:rPr lang="en-US" dirty="0"/>
              <a:t>&lt;segment-set, metric&gt; -&gt; &lt;cost/metric&gt;</a:t>
            </a:r>
          </a:p>
          <a:p>
            <a:pPr lvl="1"/>
            <a:endParaRPr lang="en-US" dirty="0"/>
          </a:p>
          <a:p>
            <a:r>
              <a:rPr lang="en-US" dirty="0"/>
              <a:t>Operation models for extensions [mechanisms, not policies]</a:t>
            </a:r>
          </a:p>
          <a:p>
            <a:pPr lvl="1"/>
            <a:r>
              <a:rPr lang="en-US" dirty="0"/>
              <a:t>iterative (client aggregation)</a:t>
            </a:r>
          </a:p>
          <a:p>
            <a:pPr lvl="1"/>
            <a:r>
              <a:rPr lang="en-US" dirty="0"/>
              <a:t>recursive (network helped aggregation)</a:t>
            </a:r>
          </a:p>
          <a:p>
            <a:pPr lvl="1"/>
            <a:r>
              <a:rPr lang="en-US" dirty="0"/>
              <a:t>hybrid</a:t>
            </a:r>
          </a:p>
        </p:txBody>
      </p:sp>
    </p:spTree>
    <p:extLst>
      <p:ext uri="{BB962C8B-B14F-4D97-AF65-F5344CB8AC3E}">
        <p14:creationId xmlns:p14="http://schemas.microsoft.com/office/powerpoint/2010/main" val="19044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0BD7-8489-814D-959B-6517969F65B9}"/>
              </a:ext>
            </a:extLst>
          </p:cNvPr>
          <p:cNvSpPr>
            <a:spLocks noGrp="1"/>
          </p:cNvSpPr>
          <p:nvPr>
            <p:ph type="title"/>
          </p:nvPr>
        </p:nvSpPr>
        <p:spPr/>
        <p:txBody>
          <a:bodyPr/>
          <a:lstStyle/>
          <a:p>
            <a:r>
              <a:rPr lang="en-US" dirty="0"/>
              <a:t>Some Technical Details</a:t>
            </a:r>
          </a:p>
        </p:txBody>
      </p:sp>
      <p:sp>
        <p:nvSpPr>
          <p:cNvPr id="3" name="Content Placeholder 2">
            <a:extLst>
              <a:ext uri="{FF2B5EF4-FFF2-40B4-BE49-F238E27FC236}">
                <a16:creationId xmlns:a16="http://schemas.microsoft.com/office/drawing/2014/main" id="{02A42432-D766-F74A-91F1-6F2DD9C4A334}"/>
              </a:ext>
            </a:extLst>
          </p:cNvPr>
          <p:cNvSpPr>
            <a:spLocks noGrp="1"/>
          </p:cNvSpPr>
          <p:nvPr>
            <p:ph idx="1"/>
          </p:nvPr>
        </p:nvSpPr>
        <p:spPr>
          <a:xfrm>
            <a:off x="146368" y="771415"/>
            <a:ext cx="11808883" cy="5334000"/>
          </a:xfrm>
        </p:spPr>
        <p:txBody>
          <a:bodyPr/>
          <a:lstStyle/>
          <a:p>
            <a:r>
              <a:rPr lang="en-US" dirty="0"/>
              <a:t>A vector of path cost may no longer define a total order; define guidelines to applications on how to utilize partial ordering, and the consequences (i.e., operations considerations)</a:t>
            </a:r>
          </a:p>
          <a:p>
            <a:pPr lvl="1"/>
            <a:r>
              <a:rPr lang="en-US" dirty="0"/>
              <a:t>Leverage SIGCOMM’20 multi-criteria routing design</a:t>
            </a:r>
          </a:p>
          <a:p>
            <a:r>
              <a:rPr lang="en-US" dirty="0"/>
              <a:t>Incremental deployment: the chaining of domains may be broken due to incremental deployment (e.g., domain sequence is S -&gt; A -&gt; B -&gt; C -&gt; D, but C does not provide ALTO server)</a:t>
            </a:r>
          </a:p>
          <a:p>
            <a:pPr lvl="1"/>
            <a:r>
              <a:rPr lang="en-US" dirty="0"/>
              <a:t>Need to fix broken chains (e.g., proxy server based on BGP observation)</a:t>
            </a:r>
          </a:p>
          <a:p>
            <a:pPr lvl="1"/>
            <a:r>
              <a:rPr lang="en-US" dirty="0"/>
              <a:t>Need to discuss incentive for missing networks to deploy</a:t>
            </a:r>
          </a:p>
          <a:p>
            <a:r>
              <a:rPr lang="en-US" dirty="0"/>
              <a:t>To handle the prediction use case, need networks to exchange model parameters --- define an ALTO east-west interface</a:t>
            </a:r>
          </a:p>
        </p:txBody>
      </p:sp>
    </p:spTree>
    <p:extLst>
      <p:ext uri="{BB962C8B-B14F-4D97-AF65-F5344CB8AC3E}">
        <p14:creationId xmlns:p14="http://schemas.microsoft.com/office/powerpoint/2010/main" val="1099565822"/>
      </p:ext>
    </p:extLst>
  </p:cSld>
  <p:clrMapOvr>
    <a:masterClrMapping/>
  </p:clrMapOvr>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dimacs-2011-12-08-template.pot</Template>
  <TotalTime>2452</TotalTime>
  <Words>2543</Words>
  <Application>Microsoft Macintosh PowerPoint</Application>
  <PresentationFormat>Widescreen</PresentationFormat>
  <Paragraphs>249</Paragraphs>
  <Slides>31</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ＭＳ Ｐゴシック</vt:lpstr>
      <vt:lpstr>Proxima Nova</vt:lpstr>
      <vt:lpstr>Arial</vt:lpstr>
      <vt:lpstr>Calibri</vt:lpstr>
      <vt:lpstr>Courier New</vt:lpstr>
      <vt:lpstr>Georgia</vt:lpstr>
      <vt:lpstr>Blank Presentation</vt:lpstr>
      <vt:lpstr>1_Blank Presentation</vt:lpstr>
      <vt:lpstr>ALTO Multi-Domain</vt:lpstr>
      <vt:lpstr>ALTO Re-charter (IETF 110):  Multi-domain </vt:lpstr>
      <vt:lpstr>Use Case: Multi-domain Ranking (Cost Map)</vt:lpstr>
      <vt:lpstr>Use Case: Multi-domain Huge Data Co-Flow Resource Discovery</vt:lpstr>
      <vt:lpstr>Re-charter Text</vt:lpstr>
      <vt:lpstr>Details</vt:lpstr>
      <vt:lpstr>Simple Candidate Design: AMDA</vt:lpstr>
      <vt:lpstr>ALTO Extensions to Realize AMDA</vt:lpstr>
      <vt:lpstr>Some Technical Details</vt:lpstr>
      <vt:lpstr>(R)PV: Mathematical Programming as Abstraction Representation</vt:lpstr>
      <vt:lpstr>The Reverse View: Mathematical Constraints as Virtual Network Representation</vt:lpstr>
      <vt:lpstr>Outline</vt:lpstr>
      <vt:lpstr>Remaining Steps</vt:lpstr>
      <vt:lpstr>Backup Slides</vt:lpstr>
      <vt:lpstr>Multi-Domain Data Management Optimization</vt:lpstr>
      <vt:lpstr>ALTO Re-charter Item: Multidomain ALTO</vt:lpstr>
      <vt:lpstr>Problem (Relevance)</vt:lpstr>
      <vt:lpstr>Problem (Relevance)</vt:lpstr>
      <vt:lpstr>Problem (Relevance)</vt:lpstr>
      <vt:lpstr>A Potential Solution (Feasibility)</vt:lpstr>
      <vt:lpstr>Simple ALTO Extensions to Realize ALTO MDA</vt:lpstr>
      <vt:lpstr>Remaining (Engineering) Issues</vt:lpstr>
      <vt:lpstr>Related References on Multidomain</vt:lpstr>
      <vt:lpstr>Details: Who Will Work on It</vt:lpstr>
      <vt:lpstr>Details: Potential Milestones (1-2 years)</vt:lpstr>
      <vt:lpstr>Proposed Paragraph</vt:lpstr>
      <vt:lpstr>Backup Slides</vt:lpstr>
      <vt:lpstr>IETF ALTO 2008 → RFC 7285 (2014)</vt:lpstr>
      <vt:lpstr>Additional Questions</vt:lpstr>
      <vt:lpstr>Multi-Domain Abstractions</vt:lpstr>
      <vt:lpstr>ALTO Extension: Realize the Abstractions</vt:lpstr>
    </vt:vector>
  </TitlesOfParts>
  <Manager/>
  <Company>Yale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Microsoft Office User</cp:lastModifiedBy>
  <cp:revision>1487</cp:revision>
  <cp:lastPrinted>2022-11-11T03:00:24Z</cp:lastPrinted>
  <dcterms:modified xsi:type="dcterms:W3CDTF">2023-03-23T20:12:03Z</dcterms:modified>
  <cp:category/>
</cp:coreProperties>
</file>